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4" r:id="rId3"/>
    <p:sldId id="273" r:id="rId4"/>
    <p:sldId id="288" r:id="rId5"/>
    <p:sldId id="279" r:id="rId6"/>
    <p:sldId id="281" r:id="rId7"/>
    <p:sldId id="282" r:id="rId8"/>
    <p:sldId id="280" r:id="rId9"/>
    <p:sldId id="283" r:id="rId10"/>
    <p:sldId id="284" r:id="rId11"/>
    <p:sldId id="285" r:id="rId12"/>
    <p:sldId id="286" r:id="rId13"/>
    <p:sldId id="263" r:id="rId14"/>
    <p:sldId id="290" r:id="rId15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000" autoAdjust="0"/>
  </p:normalViewPr>
  <p:slideViewPr>
    <p:cSldViewPr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0-4DB8-8D48-2ECE747897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60-4DB8-8D48-2ECE747897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60-4DB8-8D48-2ECE7478971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11340320"/>
        <c:axId val="611340712"/>
      </c:barChart>
      <c:catAx>
        <c:axId val="61134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340712"/>
        <c:crosses val="autoZero"/>
        <c:auto val="1"/>
        <c:lblAlgn val="ctr"/>
        <c:lblOffset val="100"/>
        <c:noMultiLvlLbl val="0"/>
      </c:catAx>
      <c:valAx>
        <c:axId val="611340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34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146592F9-780E-438A-8432-7DDA3B352ED5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45"/>
        <a:stretch xmlns:a="http://schemas.openxmlformats.org/drawingml/2006/main"/>
      </cdr:blipFill>
      <cdr:spPr>
        <a:xfrm xmlns:a="http://schemas.openxmlformats.org/drawingml/2006/main">
          <a:off x="0" y="0"/>
          <a:ext cx="12188825" cy="68580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CA57ED43-B3C9-4BC6-9391-6A7E6814A21A}"/>
            </a:ext>
          </a:extLst>
        </cdr:cNvPr>
        <cdr:cNvPicPr/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r="1104" b="5511"/>
        <a:stretch xmlns:a="http://schemas.openxmlformats.org/drawingml/2006/main"/>
      </cdr:blipFill>
      <cdr:spPr bwMode="auto">
        <a:xfrm xmlns:a="http://schemas.openxmlformats.org/drawingml/2006/main">
          <a:off x="50800" y="50800"/>
          <a:ext cx="15011400" cy="806767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xtLst xmlns:a="http://schemas.openxmlformats.org/drawingml/2006/main">
          <a:ext uri="{53640926-AAD7-44D8-BBD7-CCE9431645EC}">
            <a14:shadowObscured xmlns:a14="http://schemas.microsoft.com/office/drawing/2010/main"/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3/23/2021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3/23/2021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4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673" y="5029200"/>
            <a:ext cx="7879080" cy="1143000"/>
          </a:xfrm>
        </p:spPr>
        <p:txBody>
          <a:bodyPr/>
          <a:lstStyle/>
          <a:p>
            <a:pPr algn="ctr"/>
            <a:r>
              <a:rPr lang="en-US" dirty="0"/>
              <a:t>Agricultural Inventory Update – March 31, 2021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F9388-89A0-46B4-A149-298F8B9F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673" y="609600"/>
            <a:ext cx="787908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Chart</a:t>
            </a:r>
          </a:p>
        </p:txBody>
      </p:sp>
      <p:graphicFrame>
        <p:nvGraphicFramePr>
          <p:cNvPr id="12" name="Content Placeholder 11" descr="Stacked column chart representing&#10;3 series and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878225"/>
              </p:ext>
            </p:extLst>
          </p:nvPr>
        </p:nvGraphicFramePr>
        <p:xfrm>
          <a:off x="0" y="0"/>
          <a:ext cx="121888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61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AAC1DB-9AFA-4855-8042-46DA9C6EA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79498"/>
              </p:ext>
            </p:extLst>
          </p:nvPr>
        </p:nvGraphicFramePr>
        <p:xfrm>
          <a:off x="3160712" y="2830499"/>
          <a:ext cx="5867400" cy="333060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936357">
                  <a:extLst>
                    <a:ext uri="{9D8B030D-6E8A-4147-A177-3AD203B41FA5}">
                      <a16:colId xmlns:a16="http://schemas.microsoft.com/office/drawing/2014/main" val="897413129"/>
                    </a:ext>
                  </a:extLst>
                </a:gridCol>
                <a:gridCol w="1931043">
                  <a:extLst>
                    <a:ext uri="{9D8B030D-6E8A-4147-A177-3AD203B41FA5}">
                      <a16:colId xmlns:a16="http://schemas.microsoft.com/office/drawing/2014/main" val="708477802"/>
                    </a:ext>
                  </a:extLst>
                </a:gridCol>
              </a:tblGrid>
              <a:tr h="2440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Farm Irrigation Improvements (OFI)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Estimate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62400"/>
                  </a:ext>
                </a:extLst>
              </a:tr>
              <a:tr h="272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Echo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795,011.20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595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 Mile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611,684.00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470025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549,211.30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56981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Colton Montroy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520,650.40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444149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Snowball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302,808.90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9200223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288,192.60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5198645"/>
                  </a:ext>
                </a:extLst>
              </a:tr>
              <a:tr h="289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West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149,590.00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3817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Dutton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100,819.45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3507490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Horse Gulch OFI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14,271.60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255287"/>
                  </a:ext>
                </a:extLst>
              </a:tr>
              <a:tr h="256261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4037904"/>
                  </a:ext>
                </a:extLst>
              </a:tr>
              <a:tr h="2562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Estimate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 3,332,239.45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34698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D428C9-4867-433C-9D23-9C73D20ACEB6}"/>
              </a:ext>
            </a:extLst>
          </p:cNvPr>
          <p:cNvCxnSpPr>
            <a:cxnSpLocks/>
          </p:cNvCxnSpPr>
          <p:nvPr/>
        </p:nvCxnSpPr>
        <p:spPr>
          <a:xfrm>
            <a:off x="6932612" y="57912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A9D7B7C-DC83-4F80-B547-FFD75D7E32ED}"/>
              </a:ext>
            </a:extLst>
          </p:cNvPr>
          <p:cNvSpPr txBox="1"/>
          <p:nvPr/>
        </p:nvSpPr>
        <p:spPr>
          <a:xfrm>
            <a:off x="1484312" y="533400"/>
            <a:ext cx="922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Approximate # of Irrigators – Total:  160 consisting of 322 irrigated fields (5,374 total acres)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Irrigation Method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Acreage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Percent Efficiency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Ditch			4,664 acres	30%-50%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Gated Pipe		683 acres		50%-60%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Sprinkler			27 acres		70%-75%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71301D-74D4-4462-90C6-FFE0FAEAB783}"/>
              </a:ext>
            </a:extLst>
          </p:cNvPr>
          <p:cNvCxnSpPr>
            <a:cxnSpLocks/>
          </p:cNvCxnSpPr>
          <p:nvPr/>
        </p:nvCxnSpPr>
        <p:spPr>
          <a:xfrm>
            <a:off x="7618412" y="4267200"/>
            <a:ext cx="16002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399B77-DAAF-4E28-8CE4-4022CB440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79822"/>
              </p:ext>
            </p:extLst>
          </p:nvPr>
        </p:nvGraphicFramePr>
        <p:xfrm>
          <a:off x="2817812" y="1654629"/>
          <a:ext cx="6400800" cy="365759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490631">
                  <a:extLst>
                    <a:ext uri="{9D8B030D-6E8A-4147-A177-3AD203B41FA5}">
                      <a16:colId xmlns:a16="http://schemas.microsoft.com/office/drawing/2014/main" val="3605928311"/>
                    </a:ext>
                  </a:extLst>
                </a:gridCol>
                <a:gridCol w="400931">
                  <a:extLst>
                    <a:ext uri="{9D8B030D-6E8A-4147-A177-3AD203B41FA5}">
                      <a16:colId xmlns:a16="http://schemas.microsoft.com/office/drawing/2014/main" val="2316556607"/>
                    </a:ext>
                  </a:extLst>
                </a:gridCol>
                <a:gridCol w="1549051">
                  <a:extLst>
                    <a:ext uri="{9D8B030D-6E8A-4147-A177-3AD203B41FA5}">
                      <a16:colId xmlns:a16="http://schemas.microsoft.com/office/drawing/2014/main" val="3308391580"/>
                    </a:ext>
                  </a:extLst>
                </a:gridCol>
                <a:gridCol w="291588">
                  <a:extLst>
                    <a:ext uri="{9D8B030D-6E8A-4147-A177-3AD203B41FA5}">
                      <a16:colId xmlns:a16="http://schemas.microsoft.com/office/drawing/2014/main" val="4038228441"/>
                    </a:ext>
                  </a:extLst>
                </a:gridCol>
                <a:gridCol w="1668599">
                  <a:extLst>
                    <a:ext uri="{9D8B030D-6E8A-4147-A177-3AD203B41FA5}">
                      <a16:colId xmlns:a16="http://schemas.microsoft.com/office/drawing/2014/main" val="2773586728"/>
                    </a:ext>
                  </a:extLst>
                </a:gridCol>
              </a:tblGrid>
              <a:tr h="614476">
                <a:tc gridSpan="2">
                  <a:txBody>
                    <a:bodyPr/>
                    <a:lstStyle/>
                    <a:p>
                      <a:pPr algn="l" fontAlgn="b"/>
                      <a:endParaRPr lang="en-US" sz="1100" b="1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Ditch</a:t>
                      </a:r>
                    </a:p>
                    <a:p>
                      <a:pPr algn="ctr" fontAlgn="ctr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Improvements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Farm</a:t>
                      </a:r>
                    </a:p>
                    <a:p>
                      <a:pPr algn="ctr" fontAlgn="ctr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2189048"/>
                  </a:ext>
                </a:extLst>
              </a:tr>
              <a:tr h="61447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baseline="0" dirty="0">
                          <a:solidFill>
                            <a:schemeClr val="tx2"/>
                          </a:solidFill>
                          <a:effectLst/>
                        </a:rPr>
                        <a:t>TOTALS</a:t>
                      </a:r>
                      <a:endParaRPr lang="en-US" sz="1600" b="1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baseline="0" dirty="0">
                          <a:solidFill>
                            <a:schemeClr val="tx2"/>
                          </a:solidFill>
                          <a:effectLst/>
                        </a:rPr>
                        <a:t> $    5,470,210.18 </a:t>
                      </a:r>
                      <a:endParaRPr lang="en-US" sz="1200" b="1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5,470,210.18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3,332,239.45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1387076"/>
                  </a:ext>
                </a:extLst>
              </a:tr>
              <a:tr h="614476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7604523"/>
                  </a:ext>
                </a:extLst>
              </a:tr>
              <a:tr h="585214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6845839"/>
                  </a:ext>
                </a:extLst>
              </a:tr>
              <a:tr h="61447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baseline="0" dirty="0">
                          <a:solidFill>
                            <a:schemeClr val="tx2"/>
                          </a:solidFill>
                          <a:effectLst/>
                        </a:rPr>
                        <a:t>GRAND TOTAL FOR ALL IMPROVEMENTS</a:t>
                      </a:r>
                      <a:endParaRPr lang="en-US" sz="1800" b="1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baseline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   8,802,449.63 </a:t>
                      </a:r>
                      <a:endParaRPr lang="en-US" sz="1800" b="1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6696759"/>
                  </a:ext>
                </a:extLst>
              </a:tr>
              <a:tr h="61447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baseline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baseline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886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3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79F52-B4BE-4BDF-8CE5-537DC8955EC7}"/>
              </a:ext>
            </a:extLst>
          </p:cNvPr>
          <p:cNvSpPr txBox="1"/>
          <p:nvPr/>
        </p:nvSpPr>
        <p:spPr>
          <a:xfrm>
            <a:off x="1522412" y="2209800"/>
            <a:ext cx="9296400" cy="333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Continue inventory process in Blanco Basin and Navajo River Basin (Phase 3)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Present inventory map and results to each ditch lead/representative and get feedback on their priorities vs inventory findings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Gauge interest in moving forward with installing improvement practices and what level of funding is needed from grants to accomplish their goals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Seek funding to implement improvements!</a:t>
            </a:r>
          </a:p>
        </p:txBody>
      </p:sp>
    </p:spTree>
    <p:extLst>
      <p:ext uri="{BB962C8B-B14F-4D97-AF65-F5344CB8AC3E}">
        <p14:creationId xmlns:p14="http://schemas.microsoft.com/office/powerpoint/2010/main" val="17283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Consider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F0FB3DD-03C2-496C-88E3-BF137D23B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6357" y="2286000"/>
            <a:ext cx="8255655" cy="3429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Tailor Improvement Project Requests to Grant Opportunities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Whole Ditch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Improvements on ditch proper with or without on-farm improvements 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Highest Priorities within each Ditch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Structures rated poor or fair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Replace Headgates at Diversion Point on each Ditch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Improve Fish Passage or other environmental/recreational aspects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43B2E5D-66C5-490B-85B9-60A0FC04A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847" y="1905000"/>
            <a:ext cx="7509132" cy="42672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C01EE8-161B-47D1-B27F-17ED47D8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365BF372-737F-470A-A09A-4D339709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773"/>
            <a:ext cx="12188825" cy="69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4294967295"/>
          </p:nvPr>
        </p:nvSpPr>
        <p:spPr>
          <a:xfrm>
            <a:off x="0" y="3175"/>
            <a:ext cx="12188825" cy="68548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Inventoried Ditch Length, Miles (Approximate)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Echo Ditches		12.9</a:t>
            </a:r>
          </a:p>
          <a:p>
            <a:pPr marL="0" indent="0">
              <a:buNone/>
            </a:pPr>
            <a:r>
              <a:rPr lang="en-US" dirty="0"/>
              <a:t>Earl Adams Ditch		1.9</a:t>
            </a:r>
          </a:p>
          <a:p>
            <a:pPr marL="0" indent="0">
              <a:buNone/>
            </a:pPr>
            <a:r>
              <a:rPr lang="en-US" dirty="0"/>
              <a:t>Valley View Ditch		2.9</a:t>
            </a:r>
          </a:p>
          <a:p>
            <a:pPr marL="0" indent="0">
              <a:buNone/>
            </a:pPr>
            <a:r>
              <a:rPr lang="en-US" dirty="0"/>
              <a:t>Mesa Ditch		6.1 </a:t>
            </a:r>
          </a:p>
          <a:p>
            <a:pPr marL="0" indent="0">
              <a:buNone/>
            </a:pPr>
            <a:r>
              <a:rPr lang="en-US" dirty="0"/>
              <a:t>Park Ditch		12.8</a:t>
            </a:r>
          </a:p>
          <a:p>
            <a:pPr marL="0" indent="0">
              <a:buNone/>
            </a:pPr>
            <a:r>
              <a:rPr lang="en-US" dirty="0"/>
              <a:t>Snowball Ditch		6.2</a:t>
            </a:r>
          </a:p>
          <a:p>
            <a:pPr marL="0" indent="0">
              <a:buNone/>
            </a:pPr>
            <a:r>
              <a:rPr lang="en-US" dirty="0"/>
              <a:t>Fourmile Ditch		8.5</a:t>
            </a:r>
          </a:p>
          <a:p>
            <a:pPr marL="0" indent="0">
              <a:buNone/>
            </a:pPr>
            <a:r>
              <a:rPr lang="en-US" dirty="0"/>
              <a:t>Horse Gulch Ditch 	2.3</a:t>
            </a:r>
          </a:p>
          <a:p>
            <a:pPr marL="0" indent="0">
              <a:buNone/>
            </a:pPr>
            <a:r>
              <a:rPr lang="en-US" dirty="0"/>
              <a:t>Dutton Ditch		8.1</a:t>
            </a:r>
          </a:p>
          <a:p>
            <a:pPr marL="0" indent="0">
              <a:buNone/>
            </a:pPr>
            <a:r>
              <a:rPr lang="en-US" dirty="0"/>
              <a:t>Highline Ditch		3.0</a:t>
            </a:r>
          </a:p>
          <a:p>
            <a:pPr marL="0" indent="0">
              <a:buNone/>
            </a:pPr>
            <a:r>
              <a:rPr lang="en-US" dirty="0"/>
              <a:t>Snooks Lateral		1.7</a:t>
            </a:r>
          </a:p>
          <a:p>
            <a:pPr marL="0" indent="0">
              <a:buNone/>
            </a:pPr>
            <a:r>
              <a:rPr lang="en-US" dirty="0"/>
              <a:t>Colton Montroy		2.0</a:t>
            </a:r>
          </a:p>
          <a:p>
            <a:pPr marL="0" indent="0">
              <a:buNone/>
            </a:pPr>
            <a:r>
              <a:rPr lang="en-US" dirty="0"/>
              <a:t>Hershey Lateral		2.1</a:t>
            </a:r>
          </a:p>
          <a:p>
            <a:pPr marL="0" indent="0">
              <a:buNone/>
            </a:pPr>
            <a:r>
              <a:rPr lang="en-US" dirty="0"/>
              <a:t>Hidden Valley		0.9</a:t>
            </a:r>
          </a:p>
          <a:p>
            <a:pPr marL="0" indent="0">
              <a:buNone/>
            </a:pPr>
            <a:r>
              <a:rPr lang="en-US" dirty="0"/>
              <a:t> </a:t>
            </a:r>
            <a:r>
              <a:rPr lang="en-US" b="1" dirty="0"/>
              <a:t>TOTAL:			71.4 miles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BDF4F-EA9F-4149-A109-7A835167648D}"/>
              </a:ext>
            </a:extLst>
          </p:cNvPr>
          <p:cNvSpPr txBox="1"/>
          <p:nvPr/>
        </p:nvSpPr>
        <p:spPr>
          <a:xfrm>
            <a:off x="5637212" y="533400"/>
            <a:ext cx="65516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Structure/Inventory Points</a:t>
            </a:r>
            <a:endParaRPr lang="en-US" dirty="0"/>
          </a:p>
          <a:p>
            <a:r>
              <a:rPr lang="en-US" dirty="0"/>
              <a:t>Echo, Echo North and Echo South Ditches	49</a:t>
            </a:r>
          </a:p>
          <a:p>
            <a:r>
              <a:rPr lang="en-US" dirty="0"/>
              <a:t>Earl Adams Ditch				29</a:t>
            </a:r>
          </a:p>
          <a:p>
            <a:r>
              <a:rPr lang="en-US" dirty="0"/>
              <a:t>Valley View				11</a:t>
            </a:r>
          </a:p>
          <a:p>
            <a:r>
              <a:rPr lang="en-US" dirty="0"/>
              <a:t>Mesa Ditch				70</a:t>
            </a:r>
          </a:p>
          <a:p>
            <a:r>
              <a:rPr lang="en-US" dirty="0"/>
              <a:t>Park Ditch				133</a:t>
            </a:r>
          </a:p>
          <a:p>
            <a:r>
              <a:rPr lang="en-US" dirty="0"/>
              <a:t>Snowball Ditch				90</a:t>
            </a:r>
          </a:p>
          <a:p>
            <a:r>
              <a:rPr lang="en-US" dirty="0"/>
              <a:t>Fourmile Ditch				39</a:t>
            </a:r>
          </a:p>
          <a:p>
            <a:r>
              <a:rPr lang="en-US" dirty="0"/>
              <a:t>Horse Gulch Ditch				11</a:t>
            </a:r>
          </a:p>
          <a:p>
            <a:r>
              <a:rPr lang="en-US" dirty="0"/>
              <a:t>Dutton Ditch				25</a:t>
            </a:r>
          </a:p>
          <a:p>
            <a:r>
              <a:rPr lang="en-US" dirty="0"/>
              <a:t>Highline Ditch				12</a:t>
            </a:r>
          </a:p>
          <a:p>
            <a:r>
              <a:rPr lang="en-US" dirty="0"/>
              <a:t>Snooks Lateral				13</a:t>
            </a:r>
          </a:p>
          <a:p>
            <a:r>
              <a:rPr lang="en-US" dirty="0"/>
              <a:t>Colton Montroy Ditch			14</a:t>
            </a:r>
          </a:p>
          <a:p>
            <a:r>
              <a:rPr lang="en-US" dirty="0"/>
              <a:t>Hershey Lateral				7</a:t>
            </a:r>
          </a:p>
          <a:p>
            <a:r>
              <a:rPr lang="en-US" dirty="0"/>
              <a:t>Hidden Valley				5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TOTAL STRUCTURES/POINTS:		508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837E-ADFC-4033-AACD-2CB9BE6C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2D143-AFE3-4DE7-B15B-97100FF54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7CD97-8562-4E4C-9B88-05D8DCBE4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6630"/>
            <a:ext cx="12283064" cy="6971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2456C-6470-40B5-B905-7A995F94E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4" t="38587" r="3099" b="45853"/>
          <a:stretch/>
        </p:blipFill>
        <p:spPr>
          <a:xfrm>
            <a:off x="1226631" y="2590800"/>
            <a:ext cx="9829801" cy="1066800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2040E55A-24AC-400D-A26B-9C605808952F}"/>
              </a:ext>
            </a:extLst>
          </p:cNvPr>
          <p:cNvSpPr txBox="1"/>
          <p:nvPr/>
        </p:nvSpPr>
        <p:spPr>
          <a:xfrm>
            <a:off x="1224179" y="3509836"/>
            <a:ext cx="371475" cy="11421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E4232207-C229-4B85-9C2D-951F4DEF7040}"/>
              </a:ext>
            </a:extLst>
          </p:cNvPr>
          <p:cNvSpPr txBox="1"/>
          <p:nvPr/>
        </p:nvSpPr>
        <p:spPr>
          <a:xfrm>
            <a:off x="1224179" y="2882007"/>
            <a:ext cx="371475" cy="114216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tree, outdoor, river, boat&#10;&#10;Description automatically generated">
            <a:extLst>
              <a:ext uri="{FF2B5EF4-FFF2-40B4-BE49-F238E27FC236}">
                <a16:creationId xmlns:a16="http://schemas.microsoft.com/office/drawing/2014/main" id="{F9FCEC9B-5B17-44C8-8941-7DD403125C4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039332" y="1905000"/>
            <a:ext cx="2123900" cy="2831867"/>
          </a:xfrm>
        </p:spPr>
      </p:pic>
      <p:pic>
        <p:nvPicPr>
          <p:cNvPr id="6" name="Picture 5" descr="A picture containing tree, outdoor, outdoor object&#10;&#10;Description automatically generated">
            <a:extLst>
              <a:ext uri="{FF2B5EF4-FFF2-40B4-BE49-F238E27FC236}">
                <a16:creationId xmlns:a16="http://schemas.microsoft.com/office/drawing/2014/main" id="{C6D35279-346D-45B4-9018-23543E538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412" y="1905000"/>
            <a:ext cx="2123900" cy="2831867"/>
          </a:xfrm>
          <a:prstGeom prst="rect">
            <a:avLst/>
          </a:prstGeom>
        </p:spPr>
      </p:pic>
      <p:pic>
        <p:nvPicPr>
          <p:cNvPr id="8" name="Picture 7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3059AB6A-210C-4856-90E4-B6AD5223F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2" y="1905000"/>
            <a:ext cx="2123900" cy="2831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F9F3FF-99F5-438B-B088-D3F589B3B03F}"/>
              </a:ext>
            </a:extLst>
          </p:cNvPr>
          <p:cNvSpPr txBox="1"/>
          <p:nvPr/>
        </p:nvSpPr>
        <p:spPr>
          <a:xfrm>
            <a:off x="1598612" y="381000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Division Box Photos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2009F-9031-4D46-826E-608516F6F706}"/>
              </a:ext>
            </a:extLst>
          </p:cNvPr>
          <p:cNvSpPr txBox="1"/>
          <p:nvPr/>
        </p:nvSpPr>
        <p:spPr>
          <a:xfrm>
            <a:off x="760412" y="502976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XX-2</a:t>
            </a:r>
          </a:p>
        </p:txBody>
      </p:sp>
      <p:pic>
        <p:nvPicPr>
          <p:cNvPr id="12" name="Picture 11" descr="A picture containing tree, outdoor, river, plant&#10;&#10;Description automatically generated">
            <a:extLst>
              <a:ext uri="{FF2B5EF4-FFF2-40B4-BE49-F238E27FC236}">
                <a16:creationId xmlns:a16="http://schemas.microsoft.com/office/drawing/2014/main" id="{4FA30BD5-FE5B-490B-BFA3-4F2C464C7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252" y="1905001"/>
            <a:ext cx="2123376" cy="2831168"/>
          </a:xfrm>
          <a:prstGeom prst="rect">
            <a:avLst/>
          </a:prstGeom>
        </p:spPr>
      </p:pic>
      <p:pic>
        <p:nvPicPr>
          <p:cNvPr id="14" name="Picture 13" descr="A picture containing tree, outdoor, forest, wood&#10;&#10;Description automatically generated">
            <a:extLst>
              <a:ext uri="{FF2B5EF4-FFF2-40B4-BE49-F238E27FC236}">
                <a16:creationId xmlns:a16="http://schemas.microsoft.com/office/drawing/2014/main" id="{58F23ED5-2A58-4052-8A85-36549A5B1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123" y="1968267"/>
            <a:ext cx="2123377" cy="2831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709EF9-CE5C-4911-97DE-5F309E34296E}"/>
              </a:ext>
            </a:extLst>
          </p:cNvPr>
          <p:cNvSpPr txBox="1"/>
          <p:nvPr/>
        </p:nvSpPr>
        <p:spPr>
          <a:xfrm>
            <a:off x="3396181" y="5029761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XX-2_1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39776-17D0-4A4B-99FE-48E9F4957F4D}"/>
              </a:ext>
            </a:extLst>
          </p:cNvPr>
          <p:cNvSpPr txBox="1"/>
          <p:nvPr/>
        </p:nvSpPr>
        <p:spPr>
          <a:xfrm>
            <a:off x="5801331" y="5029761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XX-2_2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05186-5289-447F-AE59-92E2D12707E8}"/>
              </a:ext>
            </a:extLst>
          </p:cNvPr>
          <p:cNvSpPr txBox="1"/>
          <p:nvPr/>
        </p:nvSpPr>
        <p:spPr>
          <a:xfrm>
            <a:off x="8151927" y="5029064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XX-2_3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77B3A7-A733-4730-B6BB-FB480C9844ED}"/>
              </a:ext>
            </a:extLst>
          </p:cNvPr>
          <p:cNvSpPr txBox="1"/>
          <p:nvPr/>
        </p:nvSpPr>
        <p:spPr>
          <a:xfrm>
            <a:off x="10456515" y="502906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XX-2_4</a:t>
            </a:r>
          </a:p>
        </p:txBody>
      </p:sp>
    </p:spTree>
    <p:extLst>
      <p:ext uri="{BB962C8B-B14F-4D97-AF65-F5344CB8AC3E}">
        <p14:creationId xmlns:p14="http://schemas.microsoft.com/office/powerpoint/2010/main" val="36694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6E1C3-37D3-433D-B16D-549B7CFE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8" t="15546" b="5544"/>
          <a:stretch/>
        </p:blipFill>
        <p:spPr>
          <a:xfrm>
            <a:off x="-77788" y="762000"/>
            <a:ext cx="12266613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7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C7BB5-2529-4116-9D8D-DCF01A895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6" b="5544"/>
          <a:stretch/>
        </p:blipFill>
        <p:spPr>
          <a:xfrm>
            <a:off x="0" y="1066799"/>
            <a:ext cx="12188824" cy="5410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9FFE0-07B5-4991-8D4C-0210C891D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6" b="5544"/>
          <a:stretch/>
        </p:blipFill>
        <p:spPr>
          <a:xfrm>
            <a:off x="-1" y="1066799"/>
            <a:ext cx="12188825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EF0FE8F-603E-4822-A69B-F3E9CCA6A7E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8011886" cy="3505200"/>
          </a:xfr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932D450C-E48B-4269-B1D8-2A5D2198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12" y="3406630"/>
            <a:ext cx="7923213" cy="3466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8D3BC4-1C5F-48F8-B14F-027626FC6B49}"/>
              </a:ext>
            </a:extLst>
          </p:cNvPr>
          <p:cNvSpPr txBox="1"/>
          <p:nvPr/>
        </p:nvSpPr>
        <p:spPr>
          <a:xfrm>
            <a:off x="531812" y="4038600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XX-2 Division Box Design</a:t>
            </a:r>
          </a:p>
        </p:txBody>
      </p:sp>
    </p:spTree>
    <p:extLst>
      <p:ext uri="{BB962C8B-B14F-4D97-AF65-F5344CB8AC3E}">
        <p14:creationId xmlns:p14="http://schemas.microsoft.com/office/powerpoint/2010/main" val="4560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AAC1DB-9AFA-4855-8042-46DA9C6EA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31371"/>
              </p:ext>
            </p:extLst>
          </p:nvPr>
        </p:nvGraphicFramePr>
        <p:xfrm>
          <a:off x="2970212" y="3489"/>
          <a:ext cx="6248400" cy="685451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825073">
                  <a:extLst>
                    <a:ext uri="{9D8B030D-6E8A-4147-A177-3AD203B41FA5}">
                      <a16:colId xmlns:a16="http://schemas.microsoft.com/office/drawing/2014/main" val="897413129"/>
                    </a:ext>
                  </a:extLst>
                </a:gridCol>
                <a:gridCol w="1423327">
                  <a:extLst>
                    <a:ext uri="{9D8B030D-6E8A-4147-A177-3AD203B41FA5}">
                      <a16:colId xmlns:a16="http://schemas.microsoft.com/office/drawing/2014/main" val="708477802"/>
                    </a:ext>
                  </a:extLst>
                </a:gridCol>
              </a:tblGrid>
              <a:tr h="2440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Ditch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Estimate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62400"/>
                  </a:ext>
                </a:extLst>
              </a:tr>
              <a:tr h="272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Snowball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1,141,120.98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2595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1,028,709.10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470025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 Mile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1,007,938.80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56981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Echo South/SW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818,085.90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44149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Highline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603,220.00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9200223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390,401.82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5198645"/>
                  </a:ext>
                </a:extLst>
              </a:tr>
              <a:tr h="289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Snook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99,540.00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3817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Snowball 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86,474.80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35074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 Adams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62,127.20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67705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 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60,084.10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7285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Colton Montroy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46,226.00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272097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Valley View/West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38,239.62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59783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Dutton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30,591.20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14296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Hershey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16,528.00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500286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 East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12,072.40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672418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Horse Gulch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7,041.44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99954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Echo Ditch North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6,923.00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17704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Snowball Southwest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6,834.30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9950362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 Adams West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5,829.52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8890559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Hidden Valley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2,222.00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9067029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Snowball South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731306"/>
                  </a:ext>
                </a:extLst>
              </a:tr>
              <a:tr h="24405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255287"/>
                  </a:ext>
                </a:extLst>
              </a:tr>
              <a:tr h="256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Estimate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      5,470,210.18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34698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71301D-74D4-4462-90C6-FFE0FAEAB783}"/>
              </a:ext>
            </a:extLst>
          </p:cNvPr>
          <p:cNvCxnSpPr/>
          <p:nvPr/>
        </p:nvCxnSpPr>
        <p:spPr>
          <a:xfrm>
            <a:off x="7847012" y="647700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5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rth tone presentation (widescreen).potx" id="{0B5E8F0C-1569-45B5-8ADA-CBBDCE8A31F7}" vid="{BAFE7D81-C21B-4995-AEF0-26102EF6BDA1}"/>
    </a:ext>
  </a:extLst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1985</TotalTime>
  <Words>609</Words>
  <Application>Microsoft Office PowerPoint</Application>
  <PresentationFormat>Custom</PresentationFormat>
  <Paragraphs>145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Corbel</vt:lpstr>
      <vt:lpstr>Earthtones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and Content Layout with Chart</vt:lpstr>
      <vt:lpstr>PowerPoint Presentation</vt:lpstr>
      <vt:lpstr>PowerPoint Presentation</vt:lpstr>
      <vt:lpstr>Next Steps</vt:lpstr>
      <vt:lpstr>Alternatives to Consider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Juan Conservation District</dc:title>
  <dc:creator>Purcell, Cynthia - NRCS, Pagosa Spring, CO</dc:creator>
  <cp:lastModifiedBy>Purcell, Cynthia - NRCS, Pagosa Spring, CO</cp:lastModifiedBy>
  <cp:revision>45</cp:revision>
  <cp:lastPrinted>2021-02-23T18:46:57Z</cp:lastPrinted>
  <dcterms:created xsi:type="dcterms:W3CDTF">2021-01-19T16:29:01Z</dcterms:created>
  <dcterms:modified xsi:type="dcterms:W3CDTF">2021-03-23T19:52:31Z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