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6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E507-BA63-4F49-8C7C-EADA545FD685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F4D2-856A-46CD-ACAD-D8F370A4D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E507-BA63-4F49-8C7C-EADA545FD685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F4D2-856A-46CD-ACAD-D8F370A4D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E507-BA63-4F49-8C7C-EADA545FD685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F4D2-856A-46CD-ACAD-D8F370A4D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E507-BA63-4F49-8C7C-EADA545FD685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F4D2-856A-46CD-ACAD-D8F370A4D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E507-BA63-4F49-8C7C-EADA545FD685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F4D2-856A-46CD-ACAD-D8F370A4D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E507-BA63-4F49-8C7C-EADA545FD685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F4D2-856A-46CD-ACAD-D8F370A4D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E507-BA63-4F49-8C7C-EADA545FD685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F4D2-856A-46CD-ACAD-D8F370A4D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E507-BA63-4F49-8C7C-EADA545FD685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F4D2-856A-46CD-ACAD-D8F370A4D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E507-BA63-4F49-8C7C-EADA545FD685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F4D2-856A-46CD-ACAD-D8F370A4D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E507-BA63-4F49-8C7C-EADA545FD685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F4D2-856A-46CD-ACAD-D8F370A4D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E507-BA63-4F49-8C7C-EADA545FD685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F4D2-856A-46CD-ACAD-D8F370A4D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E507-BA63-4F49-8C7C-EADA545FD685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FF4D2-856A-46CD-ACAD-D8F370A4D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Copperplate Gothic Bold" pitchFamily="34" charset="0"/>
              </a:rPr>
              <a:t/>
            </a:r>
            <a:br>
              <a:rPr lang="en-US" sz="4000" dirty="0" smtClean="0">
                <a:latin typeface="Copperplate Gothic Bold" pitchFamily="34" charset="0"/>
              </a:rPr>
            </a:br>
            <a:r>
              <a:rPr lang="en-US" sz="4000" dirty="0" smtClean="0">
                <a:latin typeface="Copperplate Gothic Bold" pitchFamily="34" charset="0"/>
              </a:rPr>
              <a:t/>
            </a:r>
            <a:br>
              <a:rPr lang="en-US" sz="4000" dirty="0" smtClean="0">
                <a:latin typeface="Copperplate Gothic Bold" pitchFamily="34" charset="0"/>
              </a:rPr>
            </a:br>
            <a:r>
              <a:rPr lang="en-US" sz="4000" dirty="0" smtClean="0">
                <a:latin typeface="Copperplate Gothic Bold" pitchFamily="34" charset="0"/>
              </a:rPr>
              <a:t/>
            </a:r>
            <a:br>
              <a:rPr lang="en-US" sz="4000" dirty="0" smtClean="0">
                <a:latin typeface="Copperplate Gothic Bold" pitchFamily="34" charset="0"/>
              </a:rPr>
            </a:br>
            <a:r>
              <a:rPr lang="en-US" sz="4000" dirty="0" smtClean="0">
                <a:latin typeface="Copperplate Gothic Bold" pitchFamily="34" charset="0"/>
              </a:rPr>
              <a:t>Welcome </a:t>
            </a:r>
            <a:r>
              <a:rPr lang="en-US" sz="4000" dirty="0" smtClean="0">
                <a:latin typeface="Copperplate Gothic Bold" pitchFamily="34" charset="0"/>
              </a:rPr>
              <a:t>to the Fifth Annual </a:t>
            </a:r>
            <a:br>
              <a:rPr lang="en-US" sz="4000" dirty="0" smtClean="0">
                <a:latin typeface="Copperplate Gothic Bold" pitchFamily="34" charset="0"/>
              </a:rPr>
            </a:br>
            <a:r>
              <a:rPr lang="en-US" sz="4000" dirty="0" smtClean="0">
                <a:latin typeface="Copperplate Gothic Bold" pitchFamily="34" charset="0"/>
              </a:rPr>
              <a:t>San Juan </a:t>
            </a:r>
            <a:r>
              <a:rPr lang="en-US" sz="4000" dirty="0" smtClean="0">
                <a:latin typeface="Copperplate Gothic Bold" pitchFamily="34" charset="0"/>
              </a:rPr>
              <a:t>Mining </a:t>
            </a:r>
            <a:r>
              <a:rPr lang="en-US" sz="4000" dirty="0" smtClean="0">
                <a:latin typeface="Copperplate Gothic Bold" pitchFamily="34" charset="0"/>
              </a:rPr>
              <a:t>&amp; Reclamation </a:t>
            </a:r>
            <a:r>
              <a:rPr lang="en-US" sz="4000" dirty="0" smtClean="0">
                <a:latin typeface="Copperplate Gothic Bold" pitchFamily="34" charset="0"/>
              </a:rPr>
              <a:t>Conference</a:t>
            </a:r>
            <a:br>
              <a:rPr lang="en-US" sz="4000" dirty="0" smtClean="0">
                <a:latin typeface="Copperplate Gothic Bold" pitchFamily="34" charset="0"/>
              </a:rPr>
            </a:br>
            <a:r>
              <a:rPr lang="en-US" sz="4000" dirty="0" smtClean="0">
                <a:latin typeface="Copperplate Gothic Bold" pitchFamily="34" charset="0"/>
              </a:rPr>
              <a:t/>
            </a:r>
            <a:br>
              <a:rPr lang="en-US" sz="4000" dirty="0" smtClean="0">
                <a:latin typeface="Copperplate Gothic Bold" pitchFamily="34" charset="0"/>
              </a:rPr>
            </a:br>
            <a:r>
              <a:rPr lang="en-US" sz="2700" dirty="0" smtClean="0">
                <a:latin typeface="Copperplate Gothic Bold" pitchFamily="34" charset="0"/>
              </a:rPr>
              <a:t>“Evolution </a:t>
            </a:r>
            <a:r>
              <a:rPr lang="en-US" sz="2700" dirty="0" smtClean="0">
                <a:latin typeface="Copperplate Gothic Bold" pitchFamily="34" charset="0"/>
              </a:rPr>
              <a:t>of Society, Mining </a:t>
            </a:r>
            <a:r>
              <a:rPr lang="en-US" sz="2700" dirty="0" smtClean="0">
                <a:latin typeface="Copperplate Gothic Bold" pitchFamily="34" charset="0"/>
              </a:rPr>
              <a:t>&amp; </a:t>
            </a:r>
            <a:r>
              <a:rPr lang="en-US" sz="2700" dirty="0" smtClean="0">
                <a:latin typeface="Copperplate Gothic Bold" pitchFamily="34" charset="0"/>
              </a:rPr>
              <a:t>Reclamation”</a:t>
            </a:r>
            <a:r>
              <a:rPr lang="en-US" sz="2700" dirty="0" smtClean="0"/>
              <a:t/>
            </a:r>
            <a:br>
              <a:rPr lang="en-US" sz="2700" dirty="0" smtClean="0"/>
            </a:br>
            <a:endParaRPr lang="en-US" sz="2700" dirty="0"/>
          </a:p>
        </p:txBody>
      </p:sp>
      <p:pic>
        <p:nvPicPr>
          <p:cNvPr id="10" name="Content Placeholder 9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 bwMode="auto">
          <a:xfrm>
            <a:off x="990600" y="3048000"/>
            <a:ext cx="6816209" cy="36115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Copperplate Gothic Bold" pitchFamily="34" charset="0"/>
              </a:rPr>
              <a:t>San Juan </a:t>
            </a:r>
            <a:br>
              <a:rPr lang="en-US" sz="3600" dirty="0" smtClean="0">
                <a:latin typeface="Copperplate Gothic Bold" pitchFamily="34" charset="0"/>
              </a:rPr>
            </a:br>
            <a:r>
              <a:rPr lang="en-US" sz="3600" dirty="0" smtClean="0">
                <a:latin typeface="Copperplate Gothic Bold" pitchFamily="34" charset="0"/>
              </a:rPr>
              <a:t>Mining &amp; Reclamation </a:t>
            </a:r>
            <a:br>
              <a:rPr lang="en-US" sz="3600" dirty="0" smtClean="0">
                <a:latin typeface="Copperplate Gothic Bold" pitchFamily="34" charset="0"/>
              </a:rPr>
            </a:br>
            <a:r>
              <a:rPr lang="en-US" sz="3600" dirty="0" smtClean="0">
                <a:latin typeface="Copperplate Gothic Bold" pitchFamily="34" charset="0"/>
              </a:rPr>
              <a:t>Conference Hosts</a:t>
            </a:r>
            <a:r>
              <a:rPr lang="en-US" sz="3600" dirty="0" smtClean="0">
                <a:latin typeface="Copperplate Gothic Bold" pitchFamily="34" charset="0"/>
              </a:rPr>
              <a:t/>
            </a:r>
            <a:br>
              <a:rPr lang="en-US" sz="3600" dirty="0" smtClean="0">
                <a:latin typeface="Copperplate Gothic Bold" pitchFamily="34" charset="0"/>
              </a:rPr>
            </a:br>
            <a:r>
              <a:rPr lang="en-US" sz="3600" dirty="0" smtClean="0">
                <a:latin typeface="Copperplate Gothic Bold" pitchFamily="34" charset="0"/>
              </a:rPr>
              <a:t> [</a:t>
            </a:r>
            <a:r>
              <a:rPr lang="en-US" sz="3100" dirty="0" smtClean="0">
                <a:latin typeface="Copperplate Gothic Bold" pitchFamily="34" charset="0"/>
              </a:rPr>
              <a:t>The Little Engine That Could</a:t>
            </a:r>
            <a:r>
              <a:rPr lang="en-US" sz="3600" dirty="0" smtClean="0">
                <a:latin typeface="Copperplate Gothic Bold" pitchFamily="34" charset="0"/>
              </a:rPr>
              <a:t>]</a:t>
            </a:r>
            <a:endParaRPr lang="en-US" sz="3600" dirty="0">
              <a:latin typeface="Copperplate Gothic Bold" pitchFamily="34" charset="0"/>
            </a:endParaRPr>
          </a:p>
        </p:txBody>
      </p:sp>
      <p:pic>
        <p:nvPicPr>
          <p:cNvPr id="4" name="Content Placeholder 3" descr="ALL HostLogo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2590800"/>
            <a:ext cx="8610600" cy="42672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opperplate Gothic Bold" pitchFamily="34" charset="0"/>
              </a:rPr>
              <a:t>San Juan </a:t>
            </a:r>
            <a:br>
              <a:rPr lang="en-US" sz="3600" dirty="0" smtClean="0">
                <a:latin typeface="Copperplate Gothic Bold" pitchFamily="34" charset="0"/>
              </a:rPr>
            </a:br>
            <a:r>
              <a:rPr lang="en-US" sz="3600" dirty="0" smtClean="0">
                <a:latin typeface="Copperplate Gothic Bold" pitchFamily="34" charset="0"/>
              </a:rPr>
              <a:t>Mining &amp; Reclamation </a:t>
            </a:r>
            <a:br>
              <a:rPr lang="en-US" sz="3600" dirty="0" smtClean="0">
                <a:latin typeface="Copperplate Gothic Bold" pitchFamily="34" charset="0"/>
              </a:rPr>
            </a:br>
            <a:r>
              <a:rPr lang="en-US" sz="3600" dirty="0" smtClean="0">
                <a:latin typeface="Copperplate Gothic Bold" pitchFamily="34" charset="0"/>
              </a:rPr>
              <a:t>Conference Sponsors</a:t>
            </a:r>
            <a:br>
              <a:rPr lang="en-US" sz="3600" dirty="0" smtClean="0">
                <a:latin typeface="Copperplate Gothic Bold" pitchFamily="34" charset="0"/>
              </a:rPr>
            </a:br>
            <a:endParaRPr lang="en-US" sz="3600" dirty="0">
              <a:latin typeface="Copperplate Gothic Bold" pitchFamily="34" charset="0"/>
            </a:endParaRPr>
          </a:p>
        </p:txBody>
      </p:sp>
      <p:pic>
        <p:nvPicPr>
          <p:cNvPr id="6" name="Content Placeholder 5" descr="Sponsors ver2 05.12.201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2057400"/>
            <a:ext cx="6542653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House Keeping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opperplate Gothic Bold" pitchFamily="34" charset="0"/>
              </a:rPr>
              <a:t>Bathrooms</a:t>
            </a:r>
          </a:p>
          <a:p>
            <a:r>
              <a:rPr lang="en-US" dirty="0" smtClean="0">
                <a:latin typeface="Copperplate Gothic Bold" pitchFamily="34" charset="0"/>
              </a:rPr>
              <a:t>Cell Phones</a:t>
            </a:r>
          </a:p>
          <a:p>
            <a:r>
              <a:rPr lang="en-US" dirty="0" smtClean="0">
                <a:latin typeface="Copperplate Gothic Bold" pitchFamily="34" charset="0"/>
              </a:rPr>
              <a:t>Time Keeping / Singing Bowl</a:t>
            </a:r>
          </a:p>
          <a:p>
            <a:r>
              <a:rPr lang="en-US" dirty="0" smtClean="0">
                <a:latin typeface="Copperplate Gothic Bold" pitchFamily="34" charset="0"/>
              </a:rPr>
              <a:t>Break @ 10:15 – 10:45</a:t>
            </a:r>
          </a:p>
          <a:p>
            <a:r>
              <a:rPr lang="en-US" dirty="0" smtClean="0">
                <a:latin typeface="Copperplate Gothic Bold" pitchFamily="34" charset="0"/>
              </a:rPr>
              <a:t>Lunch @ 12:00 – 1:30 </a:t>
            </a:r>
          </a:p>
          <a:p>
            <a:pPr>
              <a:buNone/>
            </a:pPr>
            <a:r>
              <a:rPr lang="en-US" dirty="0" smtClean="0">
                <a:latin typeface="Copperplate Gothic Bold" pitchFamily="34" charset="0"/>
              </a:rPr>
              <a:t>			     Village Table – Count?</a:t>
            </a:r>
          </a:p>
          <a:p>
            <a:r>
              <a:rPr lang="en-US" dirty="0" smtClean="0">
                <a:latin typeface="Copperplate Gothic Bold" pitchFamily="34" charset="0"/>
              </a:rPr>
              <a:t>Exhibits</a:t>
            </a:r>
          </a:p>
          <a:p>
            <a:r>
              <a:rPr lang="en-US" dirty="0" smtClean="0">
                <a:latin typeface="Copperplate Gothic Bold" pitchFamily="34" charset="0"/>
              </a:rPr>
              <a:t>Donations</a:t>
            </a:r>
          </a:p>
          <a:p>
            <a:r>
              <a:rPr lang="en-US" dirty="0" smtClean="0">
                <a:latin typeface="Copperplate Gothic Bold" pitchFamily="34" charset="0"/>
              </a:rPr>
              <a:t>Evaluation &amp;Matching Contribution Forms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Courtesy Matters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Copperplate Gothic Bold" pitchFamily="34" charset="0"/>
              </a:rPr>
              <a:t>Keep an Open Mind</a:t>
            </a:r>
          </a:p>
          <a:p>
            <a:endParaRPr lang="en-US" dirty="0" smtClean="0">
              <a:latin typeface="Copperplate Gothic Bold" pitchFamily="34" charset="0"/>
            </a:endParaRPr>
          </a:p>
          <a:p>
            <a:r>
              <a:rPr lang="en-US" dirty="0" smtClean="0">
                <a:latin typeface="Copperplate Gothic Bold" pitchFamily="34" charset="0"/>
              </a:rPr>
              <a:t>Respect Different Perspectives</a:t>
            </a:r>
          </a:p>
          <a:p>
            <a:endParaRPr lang="en-US" dirty="0" smtClean="0">
              <a:latin typeface="Copperplate Gothic Bold" pitchFamily="34" charset="0"/>
            </a:endParaRPr>
          </a:p>
          <a:p>
            <a:r>
              <a:rPr lang="en-US" dirty="0" smtClean="0">
                <a:latin typeface="Copperplate Gothic Bold" pitchFamily="34" charset="0"/>
              </a:rPr>
              <a:t>Listen Quietly - Move Conversations outside </a:t>
            </a:r>
          </a:p>
          <a:p>
            <a:endParaRPr lang="en-US" dirty="0" smtClean="0">
              <a:latin typeface="Copperplate Gothic Bold" pitchFamily="34" charset="0"/>
            </a:endParaRPr>
          </a:p>
          <a:p>
            <a:r>
              <a:rPr lang="en-US" dirty="0" smtClean="0">
                <a:latin typeface="Copperplate Gothic Bold" pitchFamily="34" charset="0"/>
              </a:rPr>
              <a:t>Q&amp;A at end of Presentations</a:t>
            </a:r>
          </a:p>
          <a:p>
            <a:endParaRPr lang="en-US" dirty="0" smtClean="0">
              <a:latin typeface="Copperplate Gothic Bold" pitchFamily="34" charset="0"/>
            </a:endParaRPr>
          </a:p>
          <a:p>
            <a:r>
              <a:rPr lang="en-US" dirty="0" smtClean="0">
                <a:latin typeface="Copperplate Gothic Bold" pitchFamily="34" charset="0"/>
              </a:rPr>
              <a:t>Keep on Time – after breaks &amp; lunch</a:t>
            </a:r>
          </a:p>
          <a:p>
            <a:endParaRPr lang="en-US" dirty="0"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Panel Discussion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Copperplate Gothic Bold" pitchFamily="34" charset="0"/>
              </a:rPr>
              <a:t>How does your organization’s mission relate to the future of mining, reclamation, energy fuels?  </a:t>
            </a:r>
            <a:endParaRPr lang="en-US" dirty="0" smtClean="0">
              <a:latin typeface="Copperplate Gothic Bold" pitchFamily="34" charset="0"/>
            </a:endParaRPr>
          </a:p>
          <a:p>
            <a:pPr lvl="0"/>
            <a:endParaRPr lang="en-US" dirty="0" smtClean="0">
              <a:latin typeface="Copperplate Gothic Bold" pitchFamily="34" charset="0"/>
            </a:endParaRPr>
          </a:p>
          <a:p>
            <a:pPr lvl="0"/>
            <a:r>
              <a:rPr lang="en-US" dirty="0" smtClean="0">
                <a:latin typeface="Copperplate Gothic Bold" pitchFamily="34" charset="0"/>
              </a:rPr>
              <a:t>How </a:t>
            </a:r>
            <a:r>
              <a:rPr lang="en-US" dirty="0" smtClean="0">
                <a:latin typeface="Copperplate Gothic Bold" pitchFamily="34" charset="0"/>
              </a:rPr>
              <a:t>do society’s needs fit into this perspective on a local and global level</a:t>
            </a:r>
            <a:r>
              <a:rPr lang="en-US" dirty="0" smtClean="0">
                <a:latin typeface="Copperplate Gothic Bold" pitchFamily="34" charset="0"/>
              </a:rPr>
              <a:t>?</a:t>
            </a:r>
            <a:endParaRPr lang="en-US" dirty="0"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Panel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>
                <a:latin typeface="Copperplate Gothic Bold" pitchFamily="34" charset="0"/>
              </a:rPr>
              <a:t>How is your organization planning for the future: succession and needs of the next generation? </a:t>
            </a:r>
            <a:endParaRPr lang="en-US" dirty="0" smtClean="0">
              <a:latin typeface="Copperplate Gothic Bold" pitchFamily="34" charset="0"/>
            </a:endParaRPr>
          </a:p>
          <a:p>
            <a:pPr lvl="0"/>
            <a:endParaRPr lang="en-US" dirty="0" smtClean="0">
              <a:latin typeface="Copperplate Gothic Bold" pitchFamily="34" charset="0"/>
            </a:endParaRPr>
          </a:p>
          <a:p>
            <a:pPr lvl="0"/>
            <a:r>
              <a:rPr lang="en-US" dirty="0" smtClean="0">
                <a:latin typeface="Copperplate Gothic Bold" pitchFamily="34" charset="0"/>
              </a:rPr>
              <a:t>What </a:t>
            </a:r>
            <a:r>
              <a:rPr lang="en-US" dirty="0" smtClean="0">
                <a:latin typeface="Copperplate Gothic Bold" pitchFamily="34" charset="0"/>
              </a:rPr>
              <a:t>tools or technology are going to help you achieve success in carrying out your mission</a:t>
            </a:r>
            <a:r>
              <a:rPr lang="en-US" dirty="0" smtClean="0">
                <a:latin typeface="Copperplate Gothic Bold" pitchFamily="34" charset="0"/>
              </a:rPr>
              <a:t>?</a:t>
            </a:r>
            <a:endParaRPr lang="en-US" dirty="0" smtClean="0"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Panel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Copperplate Gothic Bold" pitchFamily="34" charset="0"/>
              </a:rPr>
              <a:t>What </a:t>
            </a:r>
            <a:r>
              <a:rPr lang="en-US" dirty="0" smtClean="0">
                <a:latin typeface="Copperplate Gothic Bold" pitchFamily="34" charset="0"/>
              </a:rPr>
              <a:t>legacy do you want to </a:t>
            </a:r>
            <a:r>
              <a:rPr lang="en-US" dirty="0" smtClean="0">
                <a:latin typeface="Copperplate Gothic Bold" pitchFamily="34" charset="0"/>
              </a:rPr>
              <a:t>leave?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pperplate Gothic Bold" pitchFamily="34" charset="0"/>
              </a:rPr>
              <a:t>T</a:t>
            </a:r>
            <a:r>
              <a:rPr lang="en-US" dirty="0" smtClean="0">
                <a:latin typeface="Copperplate Gothic Bold" pitchFamily="34" charset="0"/>
              </a:rPr>
              <a:t>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Evaluation Forms</a:t>
            </a:r>
          </a:p>
          <a:p>
            <a:endParaRPr lang="en-US" dirty="0" smtClean="0">
              <a:latin typeface="Copperplate Gothic Bold" pitchFamily="34" charset="0"/>
            </a:endParaRPr>
          </a:p>
          <a:p>
            <a:r>
              <a:rPr lang="en-US" dirty="0" smtClean="0">
                <a:latin typeface="Copperplate Gothic Bold" pitchFamily="34" charset="0"/>
              </a:rPr>
              <a:t>Matching Contributions Forms</a:t>
            </a:r>
          </a:p>
          <a:p>
            <a:endParaRPr lang="en-US" dirty="0" smtClean="0">
              <a:latin typeface="Copperplate Gothic Bold" pitchFamily="34" charset="0"/>
            </a:endParaRPr>
          </a:p>
          <a:p>
            <a:r>
              <a:rPr lang="en-US" dirty="0" smtClean="0">
                <a:latin typeface="Copperplate Gothic Bold" pitchFamily="34" charset="0"/>
              </a:rPr>
              <a:t>Donations</a:t>
            </a:r>
          </a:p>
          <a:p>
            <a:endParaRPr lang="en-US" dirty="0" smtClean="0">
              <a:latin typeface="Copperplate Gothic Bold" pitchFamily="34" charset="0"/>
            </a:endParaRPr>
          </a:p>
          <a:p>
            <a:r>
              <a:rPr lang="en-US" smtClean="0">
                <a:latin typeface="Copperplate Gothic Bold" pitchFamily="34" charset="0"/>
              </a:rPr>
              <a:t>Sponsors</a:t>
            </a:r>
            <a:endParaRPr lang="en-US" dirty="0"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141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 Welcome to the Fifth Annual  San Juan Mining &amp; Reclamation Conference  “Evolution of Society, Mining &amp; Reclamation” </vt:lpstr>
      <vt:lpstr>San Juan  Mining &amp; Reclamation  Conference Hosts  [The Little Engine That Could]</vt:lpstr>
      <vt:lpstr>San Juan  Mining &amp; Reclamation  Conference Sponsors </vt:lpstr>
      <vt:lpstr>House Keeping</vt:lpstr>
      <vt:lpstr>Courtesy Matters</vt:lpstr>
      <vt:lpstr>Panel Discussion</vt:lpstr>
      <vt:lpstr>Panel Discussion</vt:lpstr>
      <vt:lpstr>Panel Discussion</vt:lpstr>
      <vt:lpstr>Thank You</vt:lpstr>
    </vt:vector>
  </TitlesOfParts>
  <Company>DRMS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 Juan Mining &amp; Reclamation Conference</dc:title>
  <dc:creator>cp1</dc:creator>
  <cp:lastModifiedBy>cp1</cp:lastModifiedBy>
  <cp:revision>10</cp:revision>
  <dcterms:created xsi:type="dcterms:W3CDTF">2015-05-14T18:53:15Z</dcterms:created>
  <dcterms:modified xsi:type="dcterms:W3CDTF">2015-05-28T18:52:32Z</dcterms:modified>
</cp:coreProperties>
</file>