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478" r:id="rId3"/>
    <p:sldId id="520" r:id="rId4"/>
    <p:sldId id="531" r:id="rId5"/>
    <p:sldId id="440" r:id="rId6"/>
    <p:sldId id="505" r:id="rId7"/>
    <p:sldId id="482" r:id="rId8"/>
    <p:sldId id="532" r:id="rId9"/>
    <p:sldId id="525" r:id="rId10"/>
    <p:sldId id="522" r:id="rId11"/>
    <p:sldId id="523" r:id="rId12"/>
    <p:sldId id="508" r:id="rId13"/>
    <p:sldId id="517" r:id="rId14"/>
    <p:sldId id="527" r:id="rId15"/>
    <p:sldId id="528" r:id="rId16"/>
    <p:sldId id="518" r:id="rId17"/>
    <p:sldId id="512" r:id="rId18"/>
    <p:sldId id="529" r:id="rId19"/>
    <p:sldId id="511" r:id="rId20"/>
    <p:sldId id="530" r:id="rId21"/>
  </p:sldIdLst>
  <p:sldSz cx="10058400" cy="7772400"/>
  <p:notesSz cx="7010400" cy="9296400"/>
  <p:embeddedFontLst>
    <p:embeddedFont>
      <p:font typeface="Verdana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00"/>
    <a:srgbClr val="EAEAEA"/>
    <a:srgbClr val="67A2D7"/>
    <a:srgbClr val="0000F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88575" autoAdjust="0"/>
  </p:normalViewPr>
  <p:slideViewPr>
    <p:cSldViewPr>
      <p:cViewPr>
        <p:scale>
          <a:sx n="87" d="100"/>
          <a:sy n="87" d="100"/>
        </p:scale>
        <p:origin x="-1428" y="-78"/>
      </p:cViewPr>
      <p:guideLst>
        <p:guide orient="horz" pos="4352"/>
        <p:guide pos="68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132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t" anchorCtr="0" compatLnSpc="1">
            <a:prstTxWarp prst="textNoShape">
              <a:avLst/>
            </a:prstTxWarp>
          </a:bodyPr>
          <a:lstStyle>
            <a:lvl1pPr defTabSz="92551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b" anchorCtr="0" compatLnSpc="1">
            <a:prstTxWarp prst="textNoShape">
              <a:avLst/>
            </a:prstTxWarp>
          </a:bodyPr>
          <a:lstStyle>
            <a:lvl1pPr defTabSz="925513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t" anchorCtr="0" compatLnSpc="1">
            <a:prstTxWarp prst="textNoShape">
              <a:avLst/>
            </a:prstTxWarp>
          </a:bodyPr>
          <a:lstStyle>
            <a:lvl1pPr defTabSz="92551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6913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14838"/>
            <a:ext cx="513397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b" anchorCtr="0" compatLnSpc="1">
            <a:prstTxWarp prst="textNoShape">
              <a:avLst/>
            </a:prstTxWarp>
          </a:bodyPr>
          <a:lstStyle>
            <a:lvl1pPr defTabSz="925513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2" tIns="46184" rIns="92372" bIns="4618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400"/>
            </a:lvl1pPr>
          </a:lstStyle>
          <a:p>
            <a:pPr>
              <a:defRPr/>
            </a:pPr>
            <a:fld id="{B39955AB-2D26-46CF-8DB0-032CC21E8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EC363-7EE4-4039-9A6F-220490A1B40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federal</a:t>
            </a:r>
            <a:r>
              <a:rPr lang="en-US" baseline="0" dirty="0" smtClean="0"/>
              <a:t> agencies: </a:t>
            </a:r>
            <a:r>
              <a:rPr lang="en-US" dirty="0" smtClean="0"/>
              <a:t>National Park Service and Bureau of Land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7A411A-B529-4B46-BA58-1F324FAF02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B07AF-8593-4DDA-8ABA-DDF4F03FFA1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59A34-C68B-45C3-B985-1CA083E844F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B37C6-08D4-4090-9895-EB0296F18D3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42801-1D37-4E79-BD60-86FA69E4CFA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B4A60-A5D5-4943-A8BF-731B392B5E3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8D583-F63C-4222-B5BF-14FD3B75B40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07EC4-08ED-4121-B861-EF9DB4FE893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4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(Upper left photo of pile) Tailings are excavated from their position in the tailings pile.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Conditioned by mixing sands and slimes, then disking until optimal moisture content is achieved (16 to 18%), and top-loaded into containers.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Loaded container is weighed on a certified scale, then driven through lidding facility to receive lid.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Truck carrying container moves through wash facility.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Container placed on survey rack for visual inspection and radiological release.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“Clean” haul truck takes full container up haul road to rail load out where it’s loaded on the train with a gantry crane.  Two shifts per day, “done at 1:00” to support rail haul.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Full containers transported by rail to Crescent Junction.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Reach stacker removes container from train, places on articulated truck, where it is transported to the disposal cell.  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Tailings dumped through hinged end gate.  Gate closed, container and truck decontaminated, and truck returns empty container to rail spur.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Tailings are compacted in the cell using a sheep’s foot.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Char char="•"/>
            </a:pPr>
            <a:r>
              <a:rPr lang="en-US" sz="1000" smtClean="0"/>
              <a:t>At end of shift, empty containers are returned by rail to Moab.</a:t>
            </a:r>
          </a:p>
          <a:p>
            <a:pPr eaLnBrk="1" hangingPunct="1">
              <a:spcBef>
                <a:spcPct val="0"/>
              </a:spcBef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A1088-8883-4D55-92A6-08745FF91F92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Interim Action well field primarily designed for ammonia removal</a:t>
            </a:r>
          </a:p>
          <a:p>
            <a:pPr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en-US" dirty="0" smtClean="0"/>
              <a:t>8 Extraction Wells</a:t>
            </a:r>
          </a:p>
          <a:p>
            <a:pPr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en-US" dirty="0" smtClean="0"/>
              <a:t>34 Fresh Water Injection Wells</a:t>
            </a:r>
          </a:p>
          <a:p>
            <a:pPr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en-US" dirty="0" smtClean="0"/>
              <a:t>107 Monitoring Wells (various screened intervals). </a:t>
            </a:r>
          </a:p>
          <a:p>
            <a:pPr>
              <a:lnSpc>
                <a:spcPct val="9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Char char="n"/>
            </a:pPr>
            <a:r>
              <a:rPr lang="en-US" dirty="0" smtClean="0"/>
              <a:t>42 River Bed Well Points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mtClean="0"/>
              <a:t>Fauna study: Initial assessment to identify species currently using Moab site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Develop habitat model for land use planning and to mitigate habitat loss</a:t>
            </a:r>
          </a:p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100"/>
            <a:fld id="{E327FD80-9740-419C-BD8F-B256FD452099}" type="slidenum">
              <a:rPr lang="en-US" smtClean="0"/>
              <a:pPr defTabSz="927100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1600" y="6858000"/>
            <a:ext cx="585788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3"/>
          <p:cNvGrpSpPr>
            <a:grpSpLocks/>
          </p:cNvGrpSpPr>
          <p:nvPr userDrawn="1"/>
        </p:nvGrpSpPr>
        <p:grpSpPr bwMode="auto">
          <a:xfrm>
            <a:off x="46038" y="0"/>
            <a:ext cx="750887" cy="7772400"/>
            <a:chOff x="26" y="0"/>
            <a:chExt cx="430" cy="4320"/>
          </a:xfrm>
        </p:grpSpPr>
        <p:sp>
          <p:nvSpPr>
            <p:cNvPr id="6" name="Rectangle 104"/>
            <p:cNvSpPr>
              <a:spLocks noChangeArrowheads="1"/>
            </p:cNvSpPr>
            <p:nvPr userDrawn="1"/>
          </p:nvSpPr>
          <p:spPr bwMode="hidden">
            <a:xfrm>
              <a:off x="314" y="0"/>
              <a:ext cx="45" cy="432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6397CB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7" name="Group 105"/>
            <p:cNvGrpSpPr>
              <a:grpSpLocks/>
            </p:cNvGrpSpPr>
            <p:nvPr userDrawn="1"/>
          </p:nvGrpSpPr>
          <p:grpSpPr bwMode="auto">
            <a:xfrm>
              <a:off x="26" y="0"/>
              <a:ext cx="430" cy="4320"/>
              <a:chOff x="26" y="0"/>
              <a:chExt cx="430" cy="4320"/>
            </a:xfrm>
          </p:grpSpPr>
          <p:sp>
            <p:nvSpPr>
              <p:cNvPr id="8" name="Rectangle 106"/>
              <p:cNvSpPr>
                <a:spLocks noChangeArrowheads="1"/>
              </p:cNvSpPr>
              <p:nvPr userDrawn="1"/>
            </p:nvSpPr>
            <p:spPr bwMode="hidden">
              <a:xfrm>
                <a:off x="26" y="0"/>
                <a:ext cx="46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107"/>
              <p:cNvSpPr>
                <a:spLocks noChangeArrowheads="1"/>
              </p:cNvSpPr>
              <p:nvPr userDrawn="1"/>
            </p:nvSpPr>
            <p:spPr bwMode="hidden">
              <a:xfrm>
                <a:off x="122" y="0"/>
                <a:ext cx="45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108"/>
              <p:cNvSpPr>
                <a:spLocks noChangeArrowheads="1"/>
              </p:cNvSpPr>
              <p:nvPr userDrawn="1"/>
            </p:nvSpPr>
            <p:spPr bwMode="hidden">
              <a:xfrm>
                <a:off x="122" y="0"/>
                <a:ext cx="45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9"/>
              <p:cNvSpPr>
                <a:spLocks noChangeArrowheads="1"/>
              </p:cNvSpPr>
              <p:nvPr userDrawn="1"/>
            </p:nvSpPr>
            <p:spPr bwMode="hidden">
              <a:xfrm>
                <a:off x="122" y="0"/>
                <a:ext cx="45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10"/>
              <p:cNvSpPr>
                <a:spLocks noChangeArrowheads="1"/>
              </p:cNvSpPr>
              <p:nvPr userDrawn="1"/>
            </p:nvSpPr>
            <p:spPr bwMode="hidden">
              <a:xfrm>
                <a:off x="218" y="0"/>
                <a:ext cx="46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1"/>
              <p:cNvSpPr>
                <a:spLocks noChangeArrowheads="1"/>
              </p:cNvSpPr>
              <p:nvPr userDrawn="1"/>
            </p:nvSpPr>
            <p:spPr bwMode="hidden">
              <a:xfrm>
                <a:off x="410" y="0"/>
                <a:ext cx="46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69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857250" y="2270125"/>
            <a:ext cx="8447088" cy="595313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46325" y="3886200"/>
            <a:ext cx="6958013" cy="28860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96400" y="730885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F897A-2388-4837-9983-623D21154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FFE14-40E4-4B62-A33D-1D84DC27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3025" y="728663"/>
            <a:ext cx="2244725" cy="5489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8850" y="728663"/>
            <a:ext cx="6581775" cy="5489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4783C-1CFB-4C7A-BC16-24EC507BA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E8FA9-5775-4645-B263-DAC0DD974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F6A4-24A7-4661-9625-277160F9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438" y="1468438"/>
            <a:ext cx="43053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138" y="1468438"/>
            <a:ext cx="4305300" cy="474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9143-8243-4D51-A9B5-8F617116A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9CC0-0F86-4B27-9C74-BFC6B3BCE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4AB86-ECD9-4648-8563-18E2FAB07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310C-8D56-4B25-B691-2F7CEB628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FFF0-030C-41A1-9420-B77C0253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22CC-B909-4C8B-B689-E6CDF4FDF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A2D7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958850" y="728663"/>
            <a:ext cx="89789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468438"/>
            <a:ext cx="8763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68413" y="7124700"/>
            <a:ext cx="2095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b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9" name="Group 82"/>
          <p:cNvGrpSpPr>
            <a:grpSpLocks/>
          </p:cNvGrpSpPr>
          <p:nvPr userDrawn="1"/>
        </p:nvGrpSpPr>
        <p:grpSpPr bwMode="auto">
          <a:xfrm>
            <a:off x="46038" y="0"/>
            <a:ext cx="750887" cy="7772400"/>
            <a:chOff x="26" y="0"/>
            <a:chExt cx="430" cy="4320"/>
          </a:xfrm>
        </p:grpSpPr>
        <p:sp>
          <p:nvSpPr>
            <p:cNvPr id="35923" name="Rectangle 83"/>
            <p:cNvSpPr>
              <a:spLocks noChangeArrowheads="1"/>
            </p:cNvSpPr>
            <p:nvPr userDrawn="1"/>
          </p:nvSpPr>
          <p:spPr bwMode="hidden">
            <a:xfrm>
              <a:off x="314" y="0"/>
              <a:ext cx="45" cy="4320"/>
            </a:xfrm>
            <a:prstGeom prst="rect">
              <a:avLst/>
            </a:prstGeom>
            <a:gradFill rotWithShape="0">
              <a:gsLst>
                <a:gs pos="0">
                  <a:srgbClr val="99CCFF"/>
                </a:gs>
                <a:gs pos="50000">
                  <a:srgbClr val="6397CB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84"/>
            <p:cNvGrpSpPr>
              <a:grpSpLocks/>
            </p:cNvGrpSpPr>
            <p:nvPr userDrawn="1"/>
          </p:nvGrpSpPr>
          <p:grpSpPr bwMode="auto">
            <a:xfrm>
              <a:off x="26" y="0"/>
              <a:ext cx="430" cy="4320"/>
              <a:chOff x="26" y="0"/>
              <a:chExt cx="430" cy="4320"/>
            </a:xfrm>
          </p:grpSpPr>
          <p:sp>
            <p:nvSpPr>
              <p:cNvPr id="35925" name="Rectangle 85"/>
              <p:cNvSpPr>
                <a:spLocks noChangeArrowheads="1"/>
              </p:cNvSpPr>
              <p:nvPr userDrawn="1"/>
            </p:nvSpPr>
            <p:spPr bwMode="hidden">
              <a:xfrm>
                <a:off x="26" y="0"/>
                <a:ext cx="46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26" name="Rectangle 86"/>
              <p:cNvSpPr>
                <a:spLocks noChangeArrowheads="1"/>
              </p:cNvSpPr>
              <p:nvPr userDrawn="1"/>
            </p:nvSpPr>
            <p:spPr bwMode="hidden">
              <a:xfrm>
                <a:off x="122" y="0"/>
                <a:ext cx="45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27" name="Rectangle 87"/>
              <p:cNvSpPr>
                <a:spLocks noChangeArrowheads="1"/>
              </p:cNvSpPr>
              <p:nvPr userDrawn="1"/>
            </p:nvSpPr>
            <p:spPr bwMode="hidden">
              <a:xfrm>
                <a:off x="122" y="0"/>
                <a:ext cx="45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28" name="Rectangle 88"/>
              <p:cNvSpPr>
                <a:spLocks noChangeArrowheads="1"/>
              </p:cNvSpPr>
              <p:nvPr userDrawn="1"/>
            </p:nvSpPr>
            <p:spPr bwMode="hidden">
              <a:xfrm>
                <a:off x="122" y="0"/>
                <a:ext cx="45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29" name="Rectangle 89"/>
              <p:cNvSpPr>
                <a:spLocks noChangeArrowheads="1"/>
              </p:cNvSpPr>
              <p:nvPr userDrawn="1"/>
            </p:nvSpPr>
            <p:spPr bwMode="hidden">
              <a:xfrm>
                <a:off x="218" y="0"/>
                <a:ext cx="46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930" name="Rectangle 90"/>
              <p:cNvSpPr>
                <a:spLocks noChangeArrowheads="1"/>
              </p:cNvSpPr>
              <p:nvPr userDrawn="1"/>
            </p:nvSpPr>
            <p:spPr bwMode="hidden">
              <a:xfrm>
                <a:off x="410" y="0"/>
                <a:ext cx="46" cy="4320"/>
              </a:xfrm>
              <a:prstGeom prst="rect">
                <a:avLst/>
              </a:prstGeom>
              <a:gradFill rotWithShape="0">
                <a:gsLst>
                  <a:gs pos="0">
                    <a:srgbClr val="99CCFF"/>
                  </a:gs>
                  <a:gs pos="50000">
                    <a:srgbClr val="6397CB"/>
                  </a:gs>
                  <a:gs pos="100000">
                    <a:srgbClr val="99CC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1030" name="Picture 94" descr="EMBanner Landscap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6800" y="6937375"/>
            <a:ext cx="73914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9675" y="7308850"/>
            <a:ext cx="2346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CA2D2E2B-6D2D-4FC0-BF30-0FB754D73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l" defTabSz="1019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19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1019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1019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10191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101917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101917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101917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1019175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defTabSz="1019175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6913" indent="-254000" algn="l" defTabSz="1019175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hlink"/>
        </a:buClr>
        <a:buSzPct val="80000"/>
        <a:buChar char="•"/>
        <a:defRPr sz="2200">
          <a:solidFill>
            <a:schemeClr val="tx1"/>
          </a:solidFill>
          <a:latin typeface="+mn-lt"/>
        </a:defRPr>
      </a:lvl2pPr>
      <a:lvl3pPr marL="1081088" indent="-257175" algn="l" defTabSz="1019175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3pPr>
      <a:lvl4pPr marL="1465263" indent="-257175" algn="l" defTabSz="1019175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hlink"/>
        </a:buClr>
        <a:buSzPct val="80000"/>
        <a:buChar char="•"/>
        <a:defRPr>
          <a:solidFill>
            <a:schemeClr val="tx1"/>
          </a:solidFill>
          <a:latin typeface="+mn-lt"/>
        </a:defRPr>
      </a:lvl4pPr>
      <a:lvl5pPr marL="1909763" indent="-317500" algn="l" defTabSz="1019175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366963" indent="-317500" algn="l" defTabSz="1019175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824163" indent="-317500" algn="l" defTabSz="1019175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281363" indent="-317500" algn="l" defTabSz="1019175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738563" indent="-317500" algn="l" defTabSz="1019175" rtl="0" fontAlgn="base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9925" y="1473265"/>
            <a:ext cx="9388475" cy="1100073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Cleanup of Uranium Legacy</a:t>
            </a:r>
            <a:br>
              <a:rPr lang="en-GB" dirty="0" smtClean="0"/>
            </a:br>
            <a:r>
              <a:rPr lang="en-GB" dirty="0" smtClean="0"/>
              <a:t>in Southeastern Utah</a:t>
            </a:r>
            <a:endParaRPr lang="en-US" dirty="0" smtClean="0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066800" y="6477000"/>
            <a:ext cx="8226425" cy="85725"/>
          </a:xfrm>
          <a:prstGeom prst="rect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 algn="ctr" defTabSz="1019175"/>
            <a:endParaRPr kumimoji="1" lang="en-US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209800" y="3581400"/>
            <a:ext cx="6161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1019175">
              <a:lnSpc>
                <a:spcPct val="8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Donald Metzler</a:t>
            </a:r>
          </a:p>
          <a:p>
            <a:pPr algn="ctr" defTabSz="1019175">
              <a:lnSpc>
                <a:spcPct val="8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  <a:cs typeface="Times New Roman" pitchFamily="18" charset="0"/>
              </a:rPr>
              <a:t>Federal Project Director</a:t>
            </a:r>
          </a:p>
          <a:p>
            <a:pPr algn="ctr" defTabSz="1019175">
              <a:lnSpc>
                <a:spcPct val="8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2209800" y="35052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ctr" defTabSz="1019175">
              <a:lnSpc>
                <a:spcPct val="85000"/>
              </a:lnSpc>
              <a:spcBef>
                <a:spcPct val="35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endParaRPr lang="en-US" sz="2400"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5181600"/>
            <a:ext cx="4419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San Juan Mining and Reclamation Conference</a:t>
            </a:r>
          </a:p>
          <a:p>
            <a:pPr algn="ctr"/>
            <a:r>
              <a:rPr lang="en-US" sz="2400" dirty="0" smtClean="0">
                <a:latin typeface="+mn-lt"/>
              </a:rPr>
              <a:t>May 29, 2015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2014 Rockslide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6988314"/>
            <a:ext cx="48768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1371600"/>
            <a:ext cx="8128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0077"/>
            <a:ext cx="8978900" cy="989273"/>
          </a:xfrm>
        </p:spPr>
        <p:txBody>
          <a:bodyPr/>
          <a:lstStyle/>
          <a:p>
            <a:r>
              <a:rPr lang="en-US" dirty="0" smtClean="0"/>
              <a:t>Rockslide 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injuries</a:t>
            </a:r>
          </a:p>
          <a:p>
            <a:r>
              <a:rPr lang="en-US" dirty="0" smtClean="0"/>
              <a:t>4,500 cubic yards </a:t>
            </a:r>
            <a:br>
              <a:rPr lang="en-US" dirty="0" smtClean="0"/>
            </a:br>
            <a:r>
              <a:rPr lang="en-US" dirty="0" smtClean="0"/>
              <a:t>of material </a:t>
            </a:r>
          </a:p>
          <a:p>
            <a:r>
              <a:rPr lang="en-US" dirty="0" smtClean="0"/>
              <a:t>Risk analyses</a:t>
            </a:r>
          </a:p>
          <a:p>
            <a:r>
              <a:rPr lang="en-US" dirty="0" smtClean="0"/>
              <a:t>Installed radar</a:t>
            </a:r>
            <a:br>
              <a:rPr lang="en-US" dirty="0" smtClean="0"/>
            </a:br>
            <a:r>
              <a:rPr lang="en-US" dirty="0" smtClean="0"/>
              <a:t>monitoring unit</a:t>
            </a:r>
          </a:p>
          <a:p>
            <a:r>
              <a:rPr lang="en-US" dirty="0" smtClean="0"/>
              <a:t>Phased approach</a:t>
            </a:r>
            <a:br>
              <a:rPr lang="en-US" dirty="0" smtClean="0"/>
            </a:br>
            <a:r>
              <a:rPr lang="en-US" dirty="0" smtClean="0"/>
              <a:t>to restarting rail</a:t>
            </a:r>
            <a:br>
              <a:rPr lang="en-US" dirty="0" smtClean="0"/>
            </a:b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"/>
            <a:ext cx="5689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 descr="S:\01-Records Management\Images\Moab\Images\2015\20150127_Ryan_SandhillCrane_RadarUnit\20150127_RadarUnit (1).JPG"/>
          <p:cNvPicPr/>
          <p:nvPr/>
        </p:nvPicPr>
        <p:blipFill>
          <a:blip r:embed="rId3" cstate="print"/>
          <a:srcRect r="13369" b="6952"/>
          <a:stretch>
            <a:fillRect/>
          </a:stretch>
        </p:blipFill>
        <p:spPr bwMode="auto">
          <a:xfrm>
            <a:off x="3886200" y="3733800"/>
            <a:ext cx="4172116" cy="3250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5638800" y="1981200"/>
            <a:ext cx="2209800" cy="15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11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14400" y="298475"/>
            <a:ext cx="8978900" cy="546075"/>
          </a:xfrm>
        </p:spPr>
        <p:txBody>
          <a:bodyPr/>
          <a:lstStyle/>
          <a:p>
            <a:r>
              <a:rPr lang="en-US" dirty="0" smtClean="0"/>
              <a:t>Groundwater Plumes</a:t>
            </a:r>
          </a:p>
        </p:txBody>
      </p:sp>
      <p:pic>
        <p:nvPicPr>
          <p:cNvPr id="4" name="Picture 3" descr="FIG-MOAB-PLUMES-2013.jpg"/>
          <p:cNvPicPr>
            <a:picLocks noChangeAspect="1"/>
          </p:cNvPicPr>
          <p:nvPr/>
        </p:nvPicPr>
        <p:blipFill>
          <a:blip r:embed="rId3" cstate="print"/>
          <a:srcRect l="2366" t="2381" r="2308" b="2381"/>
          <a:stretch>
            <a:fillRect/>
          </a:stretch>
        </p:blipFill>
        <p:spPr>
          <a:xfrm>
            <a:off x="1720327" y="944880"/>
            <a:ext cx="7347473" cy="5913120"/>
          </a:xfrm>
          <a:prstGeom prst="rect">
            <a:avLst/>
          </a:prstGeom>
        </p:spPr>
      </p:pic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12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6127"/>
            <a:ext cx="8978900" cy="989273"/>
          </a:xfrm>
        </p:spPr>
        <p:txBody>
          <a:bodyPr/>
          <a:lstStyle/>
          <a:p>
            <a:r>
              <a:rPr lang="en-US" dirty="0" smtClean="0"/>
              <a:t>Groundwater Interim Action and Surface Water Diversion</a:t>
            </a:r>
            <a:endParaRPr lang="en-US" sz="28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0" y="1981200"/>
            <a:ext cx="3352800" cy="5181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200" dirty="0" smtClean="0">
                <a:solidFill>
                  <a:schemeClr val="accent4"/>
                </a:solidFill>
              </a:rPr>
              <a:t>Extract groundwater from eight wells closer to toe of tailings pile</a:t>
            </a:r>
          </a:p>
          <a:p>
            <a:pPr marL="698500" lvl="2" indent="-314325" eaLnBrk="1" hangingPunct="1">
              <a:lnSpc>
                <a:spcPct val="85000"/>
              </a:lnSpc>
              <a:buSzPct val="70000"/>
              <a:buFont typeface="Wingdings" pitchFamily="2" charset="2"/>
              <a:buChar char="n"/>
              <a:defRPr/>
            </a:pPr>
            <a:r>
              <a:rPr lang="en-US" dirty="0" smtClean="0"/>
              <a:t>221 million gallons extracted, including 846,000 lb of ammonia and </a:t>
            </a:r>
            <a:br>
              <a:rPr lang="en-US" dirty="0" smtClean="0"/>
            </a:br>
            <a:r>
              <a:rPr lang="en-US" dirty="0" smtClean="0"/>
              <a:t>4,350 lb of uranium </a:t>
            </a:r>
          </a:p>
          <a:p>
            <a:pPr marL="698500" lvl="2" indent="-314325" eaLnBrk="1" hangingPunct="1">
              <a:lnSpc>
                <a:spcPct val="85000"/>
              </a:lnSpc>
              <a:buSzPct val="70000"/>
              <a:buFont typeface="Wingdings" pitchFamily="2" charset="2"/>
              <a:buChar char="n"/>
              <a:defRPr/>
            </a:pPr>
            <a:r>
              <a:rPr lang="en-US" dirty="0" smtClean="0"/>
              <a:t>Evaporation used to eliminate extracted water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200" dirty="0" smtClean="0">
                <a:solidFill>
                  <a:schemeClr val="accent4"/>
                </a:solidFill>
              </a:rPr>
              <a:t>Inject freshwater into wells along riverbank to create hydraulic barrier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z="2200" dirty="0" smtClean="0">
                <a:solidFill>
                  <a:schemeClr val="accent4"/>
                </a:solidFill>
              </a:rPr>
              <a:t>Divert surface water into side channels</a:t>
            </a:r>
          </a:p>
          <a:p>
            <a:pPr eaLnBrk="1" hangingPunct="1">
              <a:lnSpc>
                <a:spcPct val="85000"/>
              </a:lnSpc>
              <a:defRPr/>
            </a:pPr>
            <a:endParaRPr lang="en-US" sz="2000" dirty="0" smtClean="0"/>
          </a:p>
          <a:p>
            <a:pPr lvl="1">
              <a:lnSpc>
                <a:spcPct val="85000"/>
              </a:lnSpc>
              <a:buFontTx/>
              <a:buNone/>
              <a:defRPr/>
            </a:pPr>
            <a:endParaRPr lang="en-US" dirty="0" smtClean="0"/>
          </a:p>
          <a:p>
            <a:pPr lvl="1">
              <a:lnSpc>
                <a:spcPct val="85000"/>
              </a:lnSpc>
              <a:buFontTx/>
              <a:buNone/>
              <a:defRPr/>
            </a:pPr>
            <a:endParaRPr lang="en-US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14400" y="1371600"/>
            <a:ext cx="891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314325" marR="0" lvl="0" indent="-314325" algn="l" defTabSz="1019175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Addresses elevated ammonia and uranium levels to protect side channels that can become suitable habitat 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96913" marR="0" lvl="1" indent="-254000" algn="l" defTabSz="10191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80000"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8" name="Picture 13" descr="M:\Images\Moab\Images\2011\20110511_Martin_Aerial_Photos\20110511_Barker_Aerial_Photos (36).JPG"/>
          <p:cNvPicPr>
            <a:picLocks noChangeAspect="1" noChangeArrowheads="1"/>
          </p:cNvPicPr>
          <p:nvPr/>
        </p:nvPicPr>
        <p:blipFill>
          <a:blip r:embed="rId3" cstate="print"/>
          <a:srcRect l="13750" t="25000" r="11874"/>
          <a:stretch>
            <a:fillRect/>
          </a:stretch>
        </p:blipFill>
        <p:spPr bwMode="auto">
          <a:xfrm>
            <a:off x="838200" y="2133600"/>
            <a:ext cx="5841782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" name="TextBox 7"/>
          <p:cNvSpPr txBox="1">
            <a:spLocks noChangeArrowheads="1"/>
          </p:cNvSpPr>
          <p:nvPr/>
        </p:nvSpPr>
        <p:spPr bwMode="auto">
          <a:xfrm>
            <a:off x="4170304" y="4017364"/>
            <a:ext cx="1643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99CCFF"/>
                </a:solidFill>
              </a:rPr>
              <a:t>Groundwater </a:t>
            </a:r>
            <a:r>
              <a:rPr lang="en-US" sz="1400" b="1" dirty="0">
                <a:solidFill>
                  <a:srgbClr val="99CCFF"/>
                </a:solidFill>
              </a:rPr>
              <a:t>Extraction</a:t>
            </a:r>
          </a:p>
        </p:txBody>
      </p:sp>
      <p:sp>
        <p:nvSpPr>
          <p:cNvPr id="40" name="Isosceles Triangle 8"/>
          <p:cNvSpPr>
            <a:spLocks noChangeArrowheads="1"/>
          </p:cNvSpPr>
          <p:nvPr/>
        </p:nvSpPr>
        <p:spPr bwMode="auto">
          <a:xfrm>
            <a:off x="2214504" y="4379626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1" name="Isosceles Triangle 9"/>
          <p:cNvSpPr>
            <a:spLocks noChangeArrowheads="1"/>
          </p:cNvSpPr>
          <p:nvPr/>
        </p:nvSpPr>
        <p:spPr bwMode="auto">
          <a:xfrm>
            <a:off x="1345259" y="4814341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2" name="Isosceles Triangle 10"/>
          <p:cNvSpPr>
            <a:spLocks noChangeArrowheads="1"/>
          </p:cNvSpPr>
          <p:nvPr/>
        </p:nvSpPr>
        <p:spPr bwMode="auto">
          <a:xfrm>
            <a:off x="2866437" y="4307174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3" name="Isosceles Triangle 11"/>
          <p:cNvSpPr>
            <a:spLocks noChangeArrowheads="1"/>
          </p:cNvSpPr>
          <p:nvPr/>
        </p:nvSpPr>
        <p:spPr bwMode="auto">
          <a:xfrm>
            <a:off x="3590807" y="4234721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4" name="Isosceles Triangle 12"/>
          <p:cNvSpPr>
            <a:spLocks noChangeArrowheads="1"/>
          </p:cNvSpPr>
          <p:nvPr/>
        </p:nvSpPr>
        <p:spPr bwMode="auto">
          <a:xfrm>
            <a:off x="4532489" y="4452079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5" name="Isosceles Triangle 13"/>
          <p:cNvSpPr>
            <a:spLocks noChangeArrowheads="1"/>
          </p:cNvSpPr>
          <p:nvPr/>
        </p:nvSpPr>
        <p:spPr bwMode="auto">
          <a:xfrm>
            <a:off x="2286941" y="4741889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6" name="Isosceles Triangle 14"/>
          <p:cNvSpPr>
            <a:spLocks noChangeArrowheads="1"/>
          </p:cNvSpPr>
          <p:nvPr/>
        </p:nvSpPr>
        <p:spPr bwMode="auto">
          <a:xfrm>
            <a:off x="3011311" y="4669436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7" name="Isosceles Triangle 15"/>
          <p:cNvSpPr>
            <a:spLocks noChangeArrowheads="1"/>
          </p:cNvSpPr>
          <p:nvPr/>
        </p:nvSpPr>
        <p:spPr bwMode="auto">
          <a:xfrm>
            <a:off x="3735681" y="4524531"/>
            <a:ext cx="72437" cy="7245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defTabSz="1019175"/>
            <a:endParaRPr lang="en-US"/>
          </a:p>
        </p:txBody>
      </p:sp>
      <p:sp>
        <p:nvSpPr>
          <p:cNvPr id="48" name="TextBox 16"/>
          <p:cNvSpPr txBox="1">
            <a:spLocks noChangeArrowheads="1"/>
          </p:cNvSpPr>
          <p:nvPr/>
        </p:nvSpPr>
        <p:spPr bwMode="auto">
          <a:xfrm>
            <a:off x="4876800" y="4886793"/>
            <a:ext cx="15497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66FF33"/>
                </a:solidFill>
              </a:rPr>
              <a:t>Freshwater Injection</a:t>
            </a:r>
            <a:endParaRPr lang="en-US" sz="1400" b="1" dirty="0">
              <a:solidFill>
                <a:srgbClr val="66FF33"/>
              </a:solidFill>
            </a:endParaRPr>
          </a:p>
        </p:txBody>
      </p:sp>
      <p:cxnSp>
        <p:nvCxnSpPr>
          <p:cNvPr id="49" name="Straight Connector 18"/>
          <p:cNvCxnSpPr>
            <a:cxnSpLocks noChangeShapeType="1"/>
          </p:cNvCxnSpPr>
          <p:nvPr/>
        </p:nvCxnSpPr>
        <p:spPr bwMode="auto">
          <a:xfrm flipV="1">
            <a:off x="1779881" y="5176603"/>
            <a:ext cx="733063" cy="144905"/>
          </a:xfrm>
          <a:prstGeom prst="line">
            <a:avLst/>
          </a:prstGeom>
          <a:noFill/>
          <a:ln w="50800" algn="ctr">
            <a:solidFill>
              <a:srgbClr val="00FF00"/>
            </a:solidFill>
            <a:miter lim="800000"/>
            <a:headEnd/>
            <a:tailEnd/>
          </a:ln>
        </p:spPr>
      </p:cxnSp>
      <p:cxnSp>
        <p:nvCxnSpPr>
          <p:cNvPr id="50" name="Straight Connector 19"/>
          <p:cNvCxnSpPr>
            <a:cxnSpLocks noChangeShapeType="1"/>
          </p:cNvCxnSpPr>
          <p:nvPr/>
        </p:nvCxnSpPr>
        <p:spPr bwMode="auto">
          <a:xfrm flipV="1">
            <a:off x="2504252" y="4959247"/>
            <a:ext cx="669318" cy="144904"/>
          </a:xfrm>
          <a:prstGeom prst="line">
            <a:avLst/>
          </a:prstGeom>
          <a:noFill/>
          <a:ln w="50800" algn="ctr">
            <a:solidFill>
              <a:srgbClr val="66FF33"/>
            </a:solidFill>
            <a:miter lim="800000"/>
            <a:headEnd/>
            <a:tailEnd/>
          </a:ln>
        </p:spPr>
      </p:cxnSp>
      <p:cxnSp>
        <p:nvCxnSpPr>
          <p:cNvPr id="51" name="Straight Connector 24"/>
          <p:cNvCxnSpPr>
            <a:cxnSpLocks noChangeShapeType="1"/>
          </p:cNvCxnSpPr>
          <p:nvPr/>
        </p:nvCxnSpPr>
        <p:spPr bwMode="auto">
          <a:xfrm flipV="1">
            <a:off x="3228622" y="4886793"/>
            <a:ext cx="579496" cy="144904"/>
          </a:xfrm>
          <a:prstGeom prst="line">
            <a:avLst/>
          </a:prstGeom>
          <a:noFill/>
          <a:ln w="50800" algn="ctr">
            <a:solidFill>
              <a:srgbClr val="00FF00"/>
            </a:solidFill>
            <a:miter lim="800000"/>
            <a:headEnd/>
            <a:tailEnd/>
          </a:ln>
        </p:spPr>
      </p:cxnSp>
      <p:cxnSp>
        <p:nvCxnSpPr>
          <p:cNvPr id="52" name="Straight Connector 27"/>
          <p:cNvCxnSpPr>
            <a:cxnSpLocks noChangeShapeType="1"/>
          </p:cNvCxnSpPr>
          <p:nvPr/>
        </p:nvCxnSpPr>
        <p:spPr bwMode="auto">
          <a:xfrm flipV="1">
            <a:off x="3880556" y="4814341"/>
            <a:ext cx="1014119" cy="72452"/>
          </a:xfrm>
          <a:prstGeom prst="line">
            <a:avLst/>
          </a:prstGeom>
          <a:noFill/>
          <a:ln w="50800" algn="ctr">
            <a:solidFill>
              <a:srgbClr val="66FF33"/>
            </a:solidFill>
            <a:miter lim="800000"/>
            <a:headEnd/>
            <a:tailEnd/>
          </a:ln>
        </p:spPr>
      </p:cxnSp>
      <p:cxnSp>
        <p:nvCxnSpPr>
          <p:cNvPr id="53" name="Straight Connector 32"/>
          <p:cNvCxnSpPr>
            <a:cxnSpLocks noChangeShapeType="1"/>
          </p:cNvCxnSpPr>
          <p:nvPr/>
        </p:nvCxnSpPr>
        <p:spPr bwMode="auto">
          <a:xfrm flipV="1">
            <a:off x="5039548" y="4741889"/>
            <a:ext cx="796807" cy="80797"/>
          </a:xfrm>
          <a:prstGeom prst="line">
            <a:avLst/>
          </a:prstGeom>
          <a:noFill/>
          <a:ln w="50800" algn="ctr">
            <a:solidFill>
              <a:srgbClr val="00FF00"/>
            </a:solidFill>
            <a:miter lim="800000"/>
            <a:headEnd/>
            <a:tailEnd/>
          </a:ln>
        </p:spPr>
      </p:cxnSp>
      <p:cxnSp>
        <p:nvCxnSpPr>
          <p:cNvPr id="54" name="Straight Connector 36"/>
          <p:cNvCxnSpPr>
            <a:cxnSpLocks noChangeShapeType="1"/>
          </p:cNvCxnSpPr>
          <p:nvPr/>
        </p:nvCxnSpPr>
        <p:spPr bwMode="auto">
          <a:xfrm flipV="1">
            <a:off x="838200" y="3944911"/>
            <a:ext cx="4914574" cy="144905"/>
          </a:xfrm>
          <a:prstGeom prst="line">
            <a:avLst/>
          </a:prstGeom>
          <a:noFill/>
          <a:ln w="38100" algn="ctr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sp>
        <p:nvSpPr>
          <p:cNvPr id="55" name="TextBox 37"/>
          <p:cNvSpPr txBox="1">
            <a:spLocks noChangeArrowheads="1"/>
          </p:cNvSpPr>
          <p:nvPr/>
        </p:nvSpPr>
        <p:spPr bwMode="auto">
          <a:xfrm>
            <a:off x="3352800" y="3147934"/>
            <a:ext cx="2057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99CCFF"/>
                </a:solidFill>
              </a:rPr>
              <a:t>Evaporation </a:t>
            </a:r>
            <a:r>
              <a:rPr lang="en-US" sz="1400" b="1" dirty="0">
                <a:solidFill>
                  <a:srgbClr val="99CCFF"/>
                </a:solidFill>
              </a:rPr>
              <a:t>Pond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983074" y="2423410"/>
            <a:ext cx="925160" cy="57064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dirty="0" smtClean="0">
                <a:solidFill>
                  <a:srgbClr val="FFFF00"/>
                </a:solidFill>
              </a:rPr>
              <a:t>Extent </a:t>
            </a:r>
            <a:r>
              <a:rPr lang="en-US" sz="1100" b="1" dirty="0">
                <a:solidFill>
                  <a:srgbClr val="FFFF00"/>
                </a:solidFill>
              </a:rPr>
              <a:t>of Tailings Pile</a:t>
            </a:r>
          </a:p>
        </p:txBody>
      </p:sp>
      <p:cxnSp>
        <p:nvCxnSpPr>
          <p:cNvPr id="57" name="Straight Connector 36"/>
          <p:cNvCxnSpPr>
            <a:cxnSpLocks noChangeShapeType="1"/>
          </p:cNvCxnSpPr>
          <p:nvPr/>
        </p:nvCxnSpPr>
        <p:spPr bwMode="auto">
          <a:xfrm flipV="1">
            <a:off x="5691481" y="3003030"/>
            <a:ext cx="1014119" cy="941882"/>
          </a:xfrm>
          <a:prstGeom prst="line">
            <a:avLst/>
          </a:prstGeom>
          <a:noFill/>
          <a:ln w="38100" algn="ctr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cxnSp>
        <p:nvCxnSpPr>
          <p:cNvPr id="58" name="Straight Connector 36"/>
          <p:cNvCxnSpPr>
            <a:cxnSpLocks noChangeShapeType="1"/>
          </p:cNvCxnSpPr>
          <p:nvPr/>
        </p:nvCxnSpPr>
        <p:spPr bwMode="auto">
          <a:xfrm flipV="1">
            <a:off x="838200" y="2133600"/>
            <a:ext cx="2680170" cy="1593954"/>
          </a:xfrm>
          <a:prstGeom prst="line">
            <a:avLst/>
          </a:prstGeom>
          <a:noFill/>
          <a:ln w="38100" algn="ctr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cxnSp>
        <p:nvCxnSpPr>
          <p:cNvPr id="59" name="Straight Connector 36"/>
          <p:cNvCxnSpPr>
            <a:cxnSpLocks noChangeShapeType="1"/>
          </p:cNvCxnSpPr>
          <p:nvPr/>
        </p:nvCxnSpPr>
        <p:spPr bwMode="auto">
          <a:xfrm>
            <a:off x="3952993" y="2133600"/>
            <a:ext cx="2752607" cy="724525"/>
          </a:xfrm>
          <a:prstGeom prst="line">
            <a:avLst/>
          </a:prstGeom>
          <a:noFill/>
          <a:ln w="38100" algn="ctr">
            <a:solidFill>
              <a:srgbClr val="FFFF00"/>
            </a:solidFill>
            <a:prstDash val="sysDash"/>
            <a:miter lim="800000"/>
            <a:headEnd/>
            <a:tailEnd/>
          </a:ln>
        </p:spPr>
      </p:cxnSp>
      <p:sp>
        <p:nvSpPr>
          <p:cNvPr id="60" name="TextBox 59"/>
          <p:cNvSpPr txBox="1"/>
          <p:nvPr/>
        </p:nvSpPr>
        <p:spPr>
          <a:xfrm>
            <a:off x="1200385" y="5683770"/>
            <a:ext cx="1593615" cy="49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Surface Water Diversion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1" name="Freeform 60"/>
          <p:cNvSpPr/>
          <p:nvPr/>
        </p:nvSpPr>
        <p:spPr bwMode="auto">
          <a:xfrm>
            <a:off x="1586716" y="5270523"/>
            <a:ext cx="1223381" cy="308593"/>
          </a:xfrm>
          <a:custGeom>
            <a:avLst/>
            <a:gdLst>
              <a:gd name="connsiteX0" fmla="*/ 1286933 w 1286933"/>
              <a:gd name="connsiteY0" fmla="*/ 53622 h 324555"/>
              <a:gd name="connsiteX1" fmla="*/ 1066800 w 1286933"/>
              <a:gd name="connsiteY1" fmla="*/ 2822 h 324555"/>
              <a:gd name="connsiteX2" fmla="*/ 863600 w 1286933"/>
              <a:gd name="connsiteY2" fmla="*/ 70555 h 324555"/>
              <a:gd name="connsiteX3" fmla="*/ 626533 w 1286933"/>
              <a:gd name="connsiteY3" fmla="*/ 121355 h 324555"/>
              <a:gd name="connsiteX4" fmla="*/ 508000 w 1286933"/>
              <a:gd name="connsiteY4" fmla="*/ 138289 h 324555"/>
              <a:gd name="connsiteX5" fmla="*/ 423333 w 1286933"/>
              <a:gd name="connsiteY5" fmla="*/ 172155 h 324555"/>
              <a:gd name="connsiteX6" fmla="*/ 389467 w 1286933"/>
              <a:gd name="connsiteY6" fmla="*/ 206022 h 324555"/>
              <a:gd name="connsiteX7" fmla="*/ 186267 w 1286933"/>
              <a:gd name="connsiteY7" fmla="*/ 239889 h 324555"/>
              <a:gd name="connsiteX8" fmla="*/ 67733 w 1286933"/>
              <a:gd name="connsiteY8" fmla="*/ 290689 h 324555"/>
              <a:gd name="connsiteX9" fmla="*/ 0 w 1286933"/>
              <a:gd name="connsiteY9" fmla="*/ 324555 h 3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933" h="324555">
                <a:moveTo>
                  <a:pt x="1286933" y="53622"/>
                </a:moveTo>
                <a:cubicBezTo>
                  <a:pt x="1212144" y="26811"/>
                  <a:pt x="1137355" y="0"/>
                  <a:pt x="1066800" y="2822"/>
                </a:cubicBezTo>
                <a:cubicBezTo>
                  <a:pt x="996245" y="5644"/>
                  <a:pt x="936978" y="50800"/>
                  <a:pt x="863600" y="70555"/>
                </a:cubicBezTo>
                <a:cubicBezTo>
                  <a:pt x="790222" y="90311"/>
                  <a:pt x="685800" y="110066"/>
                  <a:pt x="626533" y="121355"/>
                </a:cubicBezTo>
                <a:cubicBezTo>
                  <a:pt x="567266" y="132644"/>
                  <a:pt x="541867" y="129822"/>
                  <a:pt x="508000" y="138289"/>
                </a:cubicBezTo>
                <a:cubicBezTo>
                  <a:pt x="474133" y="146756"/>
                  <a:pt x="443089" y="160866"/>
                  <a:pt x="423333" y="172155"/>
                </a:cubicBezTo>
                <a:cubicBezTo>
                  <a:pt x="403578" y="183444"/>
                  <a:pt x="428978" y="194733"/>
                  <a:pt x="389467" y="206022"/>
                </a:cubicBezTo>
                <a:cubicBezTo>
                  <a:pt x="349956" y="217311"/>
                  <a:pt x="239889" y="225778"/>
                  <a:pt x="186267" y="239889"/>
                </a:cubicBezTo>
                <a:cubicBezTo>
                  <a:pt x="132645" y="254000"/>
                  <a:pt x="98777" y="276578"/>
                  <a:pt x="67733" y="290689"/>
                </a:cubicBezTo>
                <a:cubicBezTo>
                  <a:pt x="36689" y="304800"/>
                  <a:pt x="18344" y="314677"/>
                  <a:pt x="0" y="32455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Freeform 61"/>
          <p:cNvSpPr/>
          <p:nvPr/>
        </p:nvSpPr>
        <p:spPr bwMode="auto">
          <a:xfrm>
            <a:off x="2858388" y="5026332"/>
            <a:ext cx="1706295" cy="214673"/>
          </a:xfrm>
          <a:custGeom>
            <a:avLst/>
            <a:gdLst>
              <a:gd name="connsiteX0" fmla="*/ 1794934 w 1794934"/>
              <a:gd name="connsiteY0" fmla="*/ 22577 h 225777"/>
              <a:gd name="connsiteX1" fmla="*/ 1557867 w 1794934"/>
              <a:gd name="connsiteY1" fmla="*/ 5644 h 225777"/>
              <a:gd name="connsiteX2" fmla="*/ 1371600 w 1794934"/>
              <a:gd name="connsiteY2" fmla="*/ 5644 h 225777"/>
              <a:gd name="connsiteX3" fmla="*/ 1202267 w 1794934"/>
              <a:gd name="connsiteY3" fmla="*/ 5644 h 225777"/>
              <a:gd name="connsiteX4" fmla="*/ 1083734 w 1794934"/>
              <a:gd name="connsiteY4" fmla="*/ 5644 h 225777"/>
              <a:gd name="connsiteX5" fmla="*/ 931334 w 1794934"/>
              <a:gd name="connsiteY5" fmla="*/ 39511 h 225777"/>
              <a:gd name="connsiteX6" fmla="*/ 711200 w 1794934"/>
              <a:gd name="connsiteY6" fmla="*/ 73377 h 225777"/>
              <a:gd name="connsiteX7" fmla="*/ 609600 w 1794934"/>
              <a:gd name="connsiteY7" fmla="*/ 107244 h 225777"/>
              <a:gd name="connsiteX8" fmla="*/ 406400 w 1794934"/>
              <a:gd name="connsiteY8" fmla="*/ 124177 h 225777"/>
              <a:gd name="connsiteX9" fmla="*/ 152400 w 1794934"/>
              <a:gd name="connsiteY9" fmla="*/ 174977 h 225777"/>
              <a:gd name="connsiteX10" fmla="*/ 0 w 1794934"/>
              <a:gd name="connsiteY10" fmla="*/ 225777 h 225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4934" h="225777">
                <a:moveTo>
                  <a:pt x="1794934" y="22577"/>
                </a:moveTo>
                <a:cubicBezTo>
                  <a:pt x="1711678" y="15521"/>
                  <a:pt x="1628423" y="8466"/>
                  <a:pt x="1557867" y="5644"/>
                </a:cubicBezTo>
                <a:cubicBezTo>
                  <a:pt x="1487311" y="2822"/>
                  <a:pt x="1371600" y="5644"/>
                  <a:pt x="1371600" y="5644"/>
                </a:cubicBezTo>
                <a:lnTo>
                  <a:pt x="1202267" y="5644"/>
                </a:lnTo>
                <a:cubicBezTo>
                  <a:pt x="1154289" y="5644"/>
                  <a:pt x="1128890" y="0"/>
                  <a:pt x="1083734" y="5644"/>
                </a:cubicBezTo>
                <a:cubicBezTo>
                  <a:pt x="1038579" y="11289"/>
                  <a:pt x="993423" y="28222"/>
                  <a:pt x="931334" y="39511"/>
                </a:cubicBezTo>
                <a:cubicBezTo>
                  <a:pt x="869245" y="50800"/>
                  <a:pt x="764822" y="62088"/>
                  <a:pt x="711200" y="73377"/>
                </a:cubicBezTo>
                <a:cubicBezTo>
                  <a:pt x="657578" y="84666"/>
                  <a:pt x="660400" y="98777"/>
                  <a:pt x="609600" y="107244"/>
                </a:cubicBezTo>
                <a:cubicBezTo>
                  <a:pt x="558800" y="115711"/>
                  <a:pt x="482600" y="112888"/>
                  <a:pt x="406400" y="124177"/>
                </a:cubicBezTo>
                <a:cubicBezTo>
                  <a:pt x="330200" y="135466"/>
                  <a:pt x="220133" y="158044"/>
                  <a:pt x="152400" y="174977"/>
                </a:cubicBezTo>
                <a:cubicBezTo>
                  <a:pt x="84667" y="191910"/>
                  <a:pt x="42333" y="208843"/>
                  <a:pt x="0" y="225777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1683299" y="5546916"/>
            <a:ext cx="386331" cy="67085"/>
          </a:xfrm>
          <a:custGeom>
            <a:avLst/>
            <a:gdLst>
              <a:gd name="connsiteX0" fmla="*/ 406400 w 406400"/>
              <a:gd name="connsiteY0" fmla="*/ 0 h 70555"/>
              <a:gd name="connsiteX1" fmla="*/ 287867 w 406400"/>
              <a:gd name="connsiteY1" fmla="*/ 50800 h 70555"/>
              <a:gd name="connsiteX2" fmla="*/ 152400 w 406400"/>
              <a:gd name="connsiteY2" fmla="*/ 67733 h 70555"/>
              <a:gd name="connsiteX3" fmla="*/ 0 w 406400"/>
              <a:gd name="connsiteY3" fmla="*/ 67733 h 7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00" h="70555">
                <a:moveTo>
                  <a:pt x="406400" y="0"/>
                </a:moveTo>
                <a:cubicBezTo>
                  <a:pt x="368300" y="19755"/>
                  <a:pt x="330200" y="39511"/>
                  <a:pt x="287867" y="50800"/>
                </a:cubicBezTo>
                <a:cubicBezTo>
                  <a:pt x="245534" y="62089"/>
                  <a:pt x="200378" y="64911"/>
                  <a:pt x="152400" y="67733"/>
                </a:cubicBezTo>
                <a:cubicBezTo>
                  <a:pt x="104422" y="70555"/>
                  <a:pt x="52211" y="69144"/>
                  <a:pt x="0" y="67733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1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58850" y="722313"/>
            <a:ext cx="8978900" cy="546100"/>
          </a:xfrm>
        </p:spPr>
        <p:txBody>
          <a:bodyPr/>
          <a:lstStyle/>
          <a:p>
            <a:r>
              <a:rPr lang="en-US" dirty="0" smtClean="0"/>
              <a:t>Current Activities with Future in Mind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763000" cy="4749800"/>
          </a:xfrm>
        </p:spPr>
        <p:txBody>
          <a:bodyPr/>
          <a:lstStyle/>
          <a:p>
            <a:r>
              <a:rPr lang="en-US" dirty="0" smtClean="0"/>
              <a:t>Tamarisk removal</a:t>
            </a:r>
          </a:p>
          <a:p>
            <a:pPr lvl="1"/>
            <a:r>
              <a:rPr lang="en-US" dirty="0" smtClean="0"/>
              <a:t>Near groundwater well field </a:t>
            </a:r>
          </a:p>
          <a:p>
            <a:r>
              <a:rPr lang="en-US" dirty="0" smtClean="0"/>
              <a:t>Erosion control</a:t>
            </a:r>
          </a:p>
          <a:p>
            <a:pPr lvl="1"/>
            <a:r>
              <a:rPr lang="en-US" dirty="0" smtClean="0"/>
              <a:t>Along hillside up to rail </a:t>
            </a:r>
            <a:br>
              <a:rPr lang="en-US" dirty="0" smtClean="0"/>
            </a:br>
            <a:r>
              <a:rPr lang="en-US" dirty="0" smtClean="0"/>
              <a:t>load out area</a:t>
            </a:r>
          </a:p>
          <a:p>
            <a:pPr lvl="1"/>
            <a:r>
              <a:rPr lang="en-US" dirty="0" smtClean="0"/>
              <a:t>To assist with storm runoff</a:t>
            </a:r>
            <a:br>
              <a:rPr lang="en-US" dirty="0" smtClean="0"/>
            </a:br>
            <a:r>
              <a:rPr lang="en-US" dirty="0" smtClean="0"/>
              <a:t>from U.S. Highway 191 </a:t>
            </a:r>
            <a:br>
              <a:rPr lang="en-US" dirty="0" smtClean="0"/>
            </a:br>
            <a:r>
              <a:rPr lang="en-US" dirty="0" smtClean="0"/>
              <a:t>and Moab Wash</a:t>
            </a:r>
          </a:p>
          <a:p>
            <a:r>
              <a:rPr lang="en-US" dirty="0" smtClean="0"/>
              <a:t>Revegetation of disturbed </a:t>
            </a:r>
            <a:br>
              <a:rPr lang="en-US" dirty="0" smtClean="0"/>
            </a:br>
            <a:r>
              <a:rPr lang="en-US" dirty="0" smtClean="0"/>
              <a:t>areas with native species	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244" name="Picture 3" descr="S:\05-Public Affairs\MOAB\Newsletter\October 2009\9-2009 TamariskHydr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447800"/>
            <a:ext cx="3859213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4" descr="Turke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0" y="4038600"/>
            <a:ext cx="37592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14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22020" y="492661"/>
            <a:ext cx="8978900" cy="546075"/>
          </a:xfrm>
        </p:spPr>
        <p:txBody>
          <a:bodyPr/>
          <a:lstStyle/>
          <a:p>
            <a:r>
              <a:rPr lang="en-US" smtClean="0"/>
              <a:t>End State Vision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05840" y="1209040"/>
            <a:ext cx="8763000" cy="5958840"/>
          </a:xfrm>
        </p:spPr>
        <p:txBody>
          <a:bodyPr/>
          <a:lstStyle/>
          <a:p>
            <a:r>
              <a:rPr lang="en-US" dirty="0" smtClean="0"/>
              <a:t>Land ownership and use</a:t>
            </a:r>
          </a:p>
          <a:p>
            <a:pPr lvl="1"/>
            <a:r>
              <a:rPr lang="en-US" dirty="0" smtClean="0"/>
              <a:t>DOE will transfer ownership at </a:t>
            </a:r>
            <a:br>
              <a:rPr lang="en-US" dirty="0" smtClean="0"/>
            </a:br>
            <a:r>
              <a:rPr lang="en-US" dirty="0" smtClean="0"/>
              <a:t>completion of cleanup</a:t>
            </a:r>
          </a:p>
          <a:p>
            <a:pPr lvl="2"/>
            <a:r>
              <a:rPr lang="en-US" dirty="0" smtClean="0"/>
              <a:t>Water rights on Colorado River </a:t>
            </a:r>
            <a:br>
              <a:rPr lang="en-US" dirty="0" smtClean="0"/>
            </a:br>
            <a:r>
              <a:rPr lang="en-US" dirty="0" smtClean="0">
                <a:cs typeface="Arial" pitchFamily="34" charset="0"/>
              </a:rPr>
              <a:t>―</a:t>
            </a:r>
            <a:r>
              <a:rPr lang="en-US" dirty="0" smtClean="0"/>
              <a:t>Could be sold separately</a:t>
            </a:r>
          </a:p>
          <a:p>
            <a:pPr lvl="1"/>
            <a:r>
              <a:rPr lang="en-US" dirty="0" smtClean="0"/>
              <a:t>Want to leave in a park-like setting</a:t>
            </a:r>
          </a:p>
          <a:p>
            <a:pPr marL="314845" lvl="2" indent="-314845">
              <a:buSzPct val="70000"/>
              <a:buFont typeface="Wingdings" pitchFamily="2" charset="2"/>
              <a:buChar char="n"/>
            </a:pPr>
            <a:r>
              <a:rPr lang="en-US" sz="2700" dirty="0" smtClean="0">
                <a:ea typeface="+mn-ea"/>
                <a:cs typeface="+mn-cs"/>
              </a:rPr>
              <a:t>Mill Tailings Project Future Use Committee </a:t>
            </a:r>
          </a:p>
          <a:p>
            <a:pPr marL="698672" lvl="3" indent="-314845">
              <a:buSzPct val="70000"/>
              <a:buFont typeface="Arial" pitchFamily="34" charset="0"/>
              <a:buChar char="•"/>
            </a:pPr>
            <a:r>
              <a:rPr lang="en-US" sz="2500" dirty="0" smtClean="0">
                <a:ea typeface="+mn-ea"/>
                <a:cs typeface="+mn-cs"/>
              </a:rPr>
              <a:t>Acting as quasi-</a:t>
            </a:r>
            <a:r>
              <a:rPr lang="en-US" sz="2500" dirty="0" smtClean="0"/>
              <a:t>reuse organization to represent community’s interests</a:t>
            </a:r>
            <a:endParaRPr lang="en-US" sz="2500" dirty="0" smtClean="0">
              <a:ea typeface="+mn-ea"/>
              <a:cs typeface="+mn-cs"/>
            </a:endParaRPr>
          </a:p>
          <a:p>
            <a:pPr marL="698672" lvl="3" indent="-314845">
              <a:buSzPct val="70000"/>
              <a:buFont typeface="Arial" pitchFamily="34" charset="0"/>
              <a:buChar char="•"/>
            </a:pPr>
            <a:r>
              <a:rPr lang="en-US" sz="2500" dirty="0" smtClean="0">
                <a:ea typeface="+mn-ea"/>
                <a:cs typeface="+mn-cs"/>
              </a:rPr>
              <a:t>Conducted public input process last year and prepared community vision</a:t>
            </a:r>
          </a:p>
          <a:p>
            <a:r>
              <a:rPr lang="en-US" dirty="0" smtClean="0"/>
              <a:t>Coordination with other federal agencies</a:t>
            </a:r>
          </a:p>
          <a:p>
            <a:pPr lvl="1"/>
            <a:r>
              <a:rPr lang="en-US" dirty="0" smtClean="0"/>
              <a:t>Possible land transfer mechanisms and infrastructure and facilities disposition</a:t>
            </a:r>
          </a:p>
          <a:p>
            <a:pPr lvl="1"/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5" descr="Site Visit 09_10_07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112" y="228600"/>
            <a:ext cx="3976688" cy="2982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Crescent Junction Disposal Site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914400" y="1447800"/>
            <a:ext cx="8763000" cy="5486400"/>
          </a:xfrm>
        </p:spPr>
        <p:txBody>
          <a:bodyPr/>
          <a:lstStyle/>
          <a:p>
            <a:r>
              <a:rPr lang="en-US" dirty="0" smtClean="0"/>
              <a:t>Cell aligned in a west-to-east direction, about 5,200 feet long by 2,400 feet wide</a:t>
            </a:r>
          </a:p>
          <a:p>
            <a:r>
              <a:rPr lang="en-US" dirty="0" smtClean="0"/>
              <a:t>Cell excavated in phases; two phases (~ 45 acres each) have been </a:t>
            </a:r>
            <a:br>
              <a:rPr lang="en-US" dirty="0" smtClean="0"/>
            </a:br>
            <a:r>
              <a:rPr lang="en-US" dirty="0" smtClean="0"/>
              <a:t>completed</a:t>
            </a:r>
          </a:p>
          <a:p>
            <a:r>
              <a:rPr lang="en-US" dirty="0" smtClean="0"/>
              <a:t>Tailings depth is </a:t>
            </a:r>
            <a:br>
              <a:rPr lang="en-US" dirty="0" smtClean="0"/>
            </a:br>
            <a:r>
              <a:rPr lang="en-US" dirty="0" smtClean="0"/>
              <a:t>50 feet total, </a:t>
            </a:r>
            <a:br>
              <a:rPr lang="en-US" dirty="0" smtClean="0"/>
            </a:br>
            <a:r>
              <a:rPr lang="en-US" dirty="0" smtClean="0"/>
              <a:t>25 feet below </a:t>
            </a:r>
            <a:br>
              <a:rPr lang="en-US" dirty="0" smtClean="0"/>
            </a:br>
            <a:r>
              <a:rPr lang="en-US" dirty="0" smtClean="0"/>
              <a:t>grade, 25 feet </a:t>
            </a:r>
            <a:br>
              <a:rPr lang="en-US" dirty="0" smtClean="0"/>
            </a:br>
            <a:r>
              <a:rPr lang="en-US" dirty="0" smtClean="0"/>
              <a:t>above </a:t>
            </a:r>
          </a:p>
          <a:p>
            <a:r>
              <a:rPr lang="en-US" dirty="0" smtClean="0"/>
              <a:t>10-foot-thick, </a:t>
            </a:r>
            <a:br>
              <a:rPr lang="en-US" dirty="0" smtClean="0"/>
            </a:br>
            <a:r>
              <a:rPr lang="en-US" dirty="0" smtClean="0"/>
              <a:t>multi-layer cover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 descr="C:\Users\jritchey.MOABTAC\Pictures\2014\Obliques\Moab &amp; Crescent Junction-5-enhanced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3733800" y="2819400"/>
            <a:ext cx="5943600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58850" y="722313"/>
            <a:ext cx="8978900" cy="546100"/>
          </a:xfrm>
        </p:spPr>
        <p:txBody>
          <a:bodyPr/>
          <a:lstStyle/>
          <a:p>
            <a:r>
              <a:rPr lang="en-US" smtClean="0"/>
              <a:t>Status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Currently shipping 104 containers per train, one train per day, Monday through Thursday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Through mid-May 2015, about 7.5 million tons of mill tailings (47 percent of total) has been shipped and disposed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4340" name="Picture 6" descr="S:\01-Records Management\Images\Moab\Images\2011\20110830_Ritchey_Offpile_Wellfield\20110830_RailLoadOut_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124200"/>
            <a:ext cx="5624513" cy="371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978900" cy="539750"/>
          </a:xfrm>
        </p:spPr>
        <p:txBody>
          <a:bodyPr/>
          <a:lstStyle/>
          <a:p>
            <a:r>
              <a:rPr lang="en-US" dirty="0" smtClean="0"/>
              <a:t>Importance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763000" cy="5791200"/>
          </a:xfrm>
        </p:spPr>
        <p:txBody>
          <a:bodyPr/>
          <a:lstStyle/>
          <a:p>
            <a:r>
              <a:rPr lang="en-US" dirty="0" smtClean="0"/>
              <a:t>Early on in project, safety luncheons held at work</a:t>
            </a:r>
            <a:br>
              <a:rPr lang="en-US" dirty="0" smtClean="0"/>
            </a:br>
            <a:r>
              <a:rPr lang="en-US" dirty="0" smtClean="0"/>
              <a:t>sites with safety awards presented</a:t>
            </a:r>
          </a:p>
          <a:p>
            <a:r>
              <a:rPr lang="en-US" dirty="0" smtClean="0"/>
              <a:t>Contractor Safety Committee created</a:t>
            </a:r>
          </a:p>
          <a:p>
            <a:r>
              <a:rPr lang="en-US" dirty="0" smtClean="0"/>
              <a:t>Effect on safety of employment influx during American Recovery and Reinvestment Act</a:t>
            </a:r>
          </a:p>
          <a:p>
            <a:r>
              <a:rPr lang="en-US" dirty="0" smtClean="0"/>
              <a:t>Safety Conscious Work Environment, or SCWE, that encourages employees to raise safety concerns to management without fear of retaliation, through:</a:t>
            </a:r>
          </a:p>
          <a:p>
            <a:pPr lvl="1"/>
            <a:r>
              <a:rPr lang="en-US" dirty="0" smtClean="0"/>
              <a:t>Employee safety questionnaires </a:t>
            </a:r>
          </a:p>
          <a:p>
            <a:pPr lvl="1"/>
            <a:r>
              <a:rPr lang="en-US" dirty="0" smtClean="0"/>
              <a:t>Worker engagement</a:t>
            </a:r>
          </a:p>
          <a:p>
            <a:pPr lvl="1"/>
            <a:r>
              <a:rPr lang="en-US" dirty="0" smtClean="0"/>
              <a:t>Employee Concerns Program</a:t>
            </a:r>
          </a:p>
          <a:p>
            <a:r>
              <a:rPr lang="en-US" dirty="0" smtClean="0"/>
              <a:t>2.3 million safe work hours as of May </a:t>
            </a:r>
          </a:p>
          <a:p>
            <a:pPr lvl="1"/>
            <a:r>
              <a:rPr lang="en-US" dirty="0" smtClean="0"/>
              <a:t>Days Away from Work, Restricted, and Transferred and Total Recordable Case rates are at zero</a:t>
            </a:r>
          </a:p>
          <a:p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Moab Project Information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86200" y="64008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19175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gjem.energy.gov/moab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11" t="7195" r="1937" b="-909"/>
          <a:stretch>
            <a:fillRect/>
          </a:stretch>
        </p:blipFill>
        <p:spPr bwMode="auto">
          <a:xfrm>
            <a:off x="1905000" y="1447800"/>
            <a:ext cx="7043057" cy="4909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978900" cy="989273"/>
          </a:xfrm>
        </p:spPr>
        <p:txBody>
          <a:bodyPr/>
          <a:lstStyle/>
          <a:p>
            <a:r>
              <a:rPr lang="en-US" dirty="0" smtClean="0"/>
              <a:t>Moab Site Background </a:t>
            </a:r>
            <a:br>
              <a:rPr lang="en-US" dirty="0" smtClean="0"/>
            </a:br>
            <a:r>
              <a:rPr lang="en-US" dirty="0" smtClean="0"/>
              <a:t>and History</a:t>
            </a:r>
            <a:endParaRPr lang="en-US" sz="3100" dirty="0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8763000" cy="4932362"/>
          </a:xfrm>
        </p:spPr>
        <p:txBody>
          <a:bodyPr/>
          <a:lstStyle/>
          <a:p>
            <a:pPr eaLnBrk="1" hangingPunct="1"/>
            <a:r>
              <a:rPr lang="en-US" dirty="0" smtClean="0"/>
              <a:t>Charlie Steen’s fabled 1952 </a:t>
            </a:r>
            <a:br>
              <a:rPr lang="en-US" dirty="0" smtClean="0"/>
            </a:br>
            <a:r>
              <a:rPr lang="en-US" dirty="0" smtClean="0"/>
              <a:t>uranium discovery in Utah</a:t>
            </a:r>
          </a:p>
          <a:p>
            <a:pPr eaLnBrk="1" hangingPunct="1"/>
            <a:r>
              <a:rPr lang="en-US" dirty="0" smtClean="0"/>
              <a:t>Uranium Reduction Company </a:t>
            </a:r>
            <a:br>
              <a:rPr lang="en-US" dirty="0" smtClean="0"/>
            </a:br>
            <a:r>
              <a:rPr lang="en-US" dirty="0" smtClean="0"/>
              <a:t>began mill operations in 1956</a:t>
            </a:r>
          </a:p>
          <a:p>
            <a:r>
              <a:rPr lang="en-US" dirty="0" smtClean="0"/>
              <a:t>Atlas Minerals Corporation </a:t>
            </a:r>
            <a:br>
              <a:rPr lang="en-US" dirty="0" smtClean="0"/>
            </a:br>
            <a:r>
              <a:rPr lang="en-US" dirty="0" smtClean="0"/>
              <a:t>acquired site and operated</a:t>
            </a:r>
            <a:br>
              <a:rPr lang="en-US" dirty="0" smtClean="0"/>
            </a:br>
            <a:r>
              <a:rPr lang="en-US" dirty="0" smtClean="0"/>
              <a:t>from 1962 to1984</a:t>
            </a:r>
          </a:p>
          <a:p>
            <a:r>
              <a:rPr lang="en-US" dirty="0" smtClean="0"/>
              <a:t>Atlas filed for bankruptcy </a:t>
            </a:r>
            <a:br>
              <a:rPr lang="en-US" dirty="0" smtClean="0"/>
            </a:br>
            <a:r>
              <a:rPr lang="en-US" dirty="0" smtClean="0"/>
              <a:t>in 1998 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810000" y="6629400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19175">
              <a:spcBef>
                <a:spcPct val="50000"/>
              </a:spcBef>
            </a:pPr>
            <a:r>
              <a:rPr lang="en-US" sz="1000" b="1" dirty="0">
                <a:latin typeface="Arial" charset="0"/>
              </a:rPr>
              <a:t>Circa 1966</a:t>
            </a:r>
          </a:p>
        </p:txBody>
      </p:sp>
      <p:pic>
        <p:nvPicPr>
          <p:cNvPr id="5125" name="Picture 6" descr="S:\01-Records Management\Images\Moab\Images\1966\1966-09-28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14800"/>
            <a:ext cx="4572000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3" descr="charlie-pose-mine.jpg image by fevercity"/>
          <p:cNvPicPr>
            <a:picLocks noChangeAspect="1" noChangeArrowheads="1"/>
          </p:cNvPicPr>
          <p:nvPr/>
        </p:nvPicPr>
        <p:blipFill>
          <a:blip r:embed="rId4" cstate="print"/>
          <a:srcRect r="6029"/>
          <a:stretch>
            <a:fillRect/>
          </a:stretch>
        </p:blipFill>
        <p:spPr bwMode="auto">
          <a:xfrm>
            <a:off x="5867400" y="533400"/>
            <a:ext cx="3886200" cy="3341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2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145000"/>
            <a:ext cx="2774950" cy="601475"/>
          </a:xfrm>
        </p:spPr>
        <p:txBody>
          <a:bodyPr/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20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8850" y="722313"/>
            <a:ext cx="8978900" cy="546100"/>
          </a:xfrm>
        </p:spPr>
        <p:txBody>
          <a:bodyPr/>
          <a:lstStyle/>
          <a:p>
            <a:r>
              <a:rPr lang="en-US" dirty="0" smtClean="0"/>
              <a:t>Moab Site Background and History (cont.)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468438"/>
            <a:ext cx="8763000" cy="5008562"/>
          </a:xfrm>
        </p:spPr>
        <p:txBody>
          <a:bodyPr/>
          <a:lstStyle/>
          <a:p>
            <a:r>
              <a:rPr lang="en-US" dirty="0" smtClean="0"/>
              <a:t>Located about 3 miles </a:t>
            </a:r>
            <a:br>
              <a:rPr lang="en-US" dirty="0" smtClean="0"/>
            </a:br>
            <a:r>
              <a:rPr lang="en-US" dirty="0" smtClean="0"/>
              <a:t>northwest of Moab, Utah</a:t>
            </a:r>
          </a:p>
          <a:p>
            <a:r>
              <a:rPr lang="en-US" dirty="0" smtClean="0"/>
              <a:t>480-acre site; 130 acres </a:t>
            </a:r>
            <a:br>
              <a:rPr lang="en-US" dirty="0" smtClean="0"/>
            </a:br>
            <a:r>
              <a:rPr lang="en-US" dirty="0" smtClean="0"/>
              <a:t>covered by uranium mill </a:t>
            </a:r>
            <a:br>
              <a:rPr lang="en-US" dirty="0" smtClean="0"/>
            </a:br>
            <a:r>
              <a:rPr lang="en-US" dirty="0" smtClean="0"/>
              <a:t>tailings pile</a:t>
            </a:r>
          </a:p>
          <a:p>
            <a:r>
              <a:rPr lang="en-US" dirty="0" smtClean="0"/>
              <a:t>Largest uranium mill </a:t>
            </a:r>
            <a:br>
              <a:rPr lang="en-US" dirty="0" smtClean="0"/>
            </a:br>
            <a:r>
              <a:rPr lang="en-US" dirty="0" smtClean="0"/>
              <a:t>tailings pile (16 million </a:t>
            </a:r>
            <a:br>
              <a:rPr lang="en-US" dirty="0" smtClean="0"/>
            </a:br>
            <a:r>
              <a:rPr lang="en-US" dirty="0" smtClean="0"/>
              <a:t>tons) to be relocated </a:t>
            </a:r>
            <a:br>
              <a:rPr lang="en-US" dirty="0" smtClean="0"/>
            </a:br>
            <a:r>
              <a:rPr lang="en-US" dirty="0" smtClean="0"/>
              <a:t>in the world </a:t>
            </a:r>
          </a:p>
          <a:p>
            <a:r>
              <a:rPr lang="en-US" dirty="0" smtClean="0"/>
              <a:t>Toe of pile is 750 feet </a:t>
            </a:r>
            <a:br>
              <a:rPr lang="en-US" dirty="0" smtClean="0"/>
            </a:br>
            <a:r>
              <a:rPr lang="en-US" dirty="0" smtClean="0"/>
              <a:t>from west bank of </a:t>
            </a:r>
            <a:br>
              <a:rPr lang="en-US" dirty="0" smtClean="0"/>
            </a:br>
            <a:r>
              <a:rPr lang="en-US" dirty="0" smtClean="0"/>
              <a:t>Colorado River</a:t>
            </a:r>
          </a:p>
          <a:p>
            <a:endParaRPr lang="en-US" dirty="0" smtClean="0"/>
          </a:p>
        </p:txBody>
      </p:sp>
      <p:pic>
        <p:nvPicPr>
          <p:cNvPr id="6148" name="Picture 4" descr="X0187700_locmapofMoab-CJ-nonmetric.jpg"/>
          <p:cNvPicPr>
            <a:picLocks noChangeAspect="1"/>
          </p:cNvPicPr>
          <p:nvPr/>
        </p:nvPicPr>
        <p:blipFill>
          <a:blip r:embed="rId3" cstate="print"/>
          <a:srcRect l="3847" t="17647" r="3847" b="17647"/>
          <a:stretch>
            <a:fillRect/>
          </a:stretch>
        </p:blipFill>
        <p:spPr bwMode="auto">
          <a:xfrm>
            <a:off x="4876800" y="1676400"/>
            <a:ext cx="4876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50" y="722338"/>
            <a:ext cx="8978900" cy="546075"/>
          </a:xfrm>
        </p:spPr>
        <p:txBody>
          <a:bodyPr/>
          <a:lstStyle/>
          <a:p>
            <a:r>
              <a:rPr lang="en-US" dirty="0" smtClean="0"/>
              <a:t>Regulatory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945562" cy="5313362"/>
          </a:xfrm>
        </p:spPr>
        <p:txBody>
          <a:bodyPr/>
          <a:lstStyle/>
          <a:p>
            <a:r>
              <a:rPr lang="en-US" dirty="0" smtClean="0"/>
              <a:t>Awareness of potential health risks associated with long-term exposure to uranium mill tailings grew during 1970s </a:t>
            </a:r>
          </a:p>
          <a:p>
            <a:pPr lvl="1"/>
            <a:r>
              <a:rPr lang="en-US" dirty="0" smtClean="0"/>
              <a:t>Led to passage of Uranium Mill Tailings Radiation Control Act (UMTRCA) of 1978 (Public Law 95–604), requiring cleanup of inactive uranium-ore processing sites </a:t>
            </a:r>
          </a:p>
          <a:p>
            <a:r>
              <a:rPr lang="en-US" dirty="0" smtClean="0"/>
              <a:t>In 1983, EPA developed regulations in 40 CFR Part 192 to protect public and environment from potential hazards at sites</a:t>
            </a:r>
          </a:p>
          <a:p>
            <a:pPr lvl="1"/>
            <a:r>
              <a:rPr lang="en-US" dirty="0" smtClean="0"/>
              <a:t>DOE is responsible for cleaning up UMTRCA Title I millsites, including soils and groundwater, to EPA standards </a:t>
            </a:r>
          </a:p>
          <a:p>
            <a:r>
              <a:rPr lang="en-US" dirty="0" smtClean="0"/>
              <a:t>Ownership of Moab millsite transferred to DOE in 2001; DOE responsible for site cleanup and reclamation</a:t>
            </a:r>
          </a:p>
          <a:p>
            <a:pPr lvl="1"/>
            <a:r>
              <a:rPr lang="en-US" dirty="0" smtClean="0"/>
              <a:t>Moab Uranium Mill Tailings Remedial Action Project</a:t>
            </a:r>
          </a:p>
          <a:p>
            <a:r>
              <a:rPr lang="en-US" dirty="0" smtClean="0"/>
              <a:t>Radioactive materials are encapsulated in U.S. Nuclear </a:t>
            </a:r>
            <a:br>
              <a:rPr lang="en-US" dirty="0" smtClean="0"/>
            </a:br>
            <a:r>
              <a:rPr lang="en-US" dirty="0" smtClean="0"/>
              <a:t>Regulatory Commission (NRC)-accepted disposal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Scope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 issued Environmental Impact Statement and Record </a:t>
            </a:r>
            <a:br>
              <a:rPr lang="en-US" dirty="0" smtClean="0"/>
            </a:br>
            <a:r>
              <a:rPr lang="en-US" dirty="0" smtClean="0"/>
              <a:t>of Decision in 2005</a:t>
            </a:r>
          </a:p>
          <a:p>
            <a:r>
              <a:rPr lang="en-US" dirty="0" smtClean="0"/>
              <a:t>Relocate uranium mill tailings and other contaminated materials from Moab site to the Crescent Junction, Utah, location for permanent disposal</a:t>
            </a:r>
          </a:p>
          <a:p>
            <a:pPr lvl="1"/>
            <a:r>
              <a:rPr lang="en-US" sz="2400" dirty="0" smtClean="0"/>
              <a:t>Predominantly by rail</a:t>
            </a:r>
          </a:p>
          <a:p>
            <a:r>
              <a:rPr lang="en-US" dirty="0" smtClean="0"/>
              <a:t>Actively remediate groundwater at the Moab site</a:t>
            </a:r>
          </a:p>
          <a:p>
            <a:r>
              <a:rPr lang="en-US" dirty="0" smtClean="0"/>
              <a:t>Remediate properties in vicinity of Moab that exceed </a:t>
            </a:r>
            <a:br>
              <a:rPr lang="en-US" dirty="0" smtClean="0"/>
            </a:br>
            <a:r>
              <a:rPr lang="en-US" dirty="0" smtClean="0"/>
              <a:t>EPA standards for radium-226 in soil</a:t>
            </a:r>
          </a:p>
          <a:p>
            <a:endParaRPr lang="en-US" dirty="0" smtClean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79500" y="609600"/>
            <a:ext cx="8978900" cy="546100"/>
          </a:xfrm>
        </p:spPr>
        <p:txBody>
          <a:bodyPr/>
          <a:lstStyle/>
          <a:p>
            <a:r>
              <a:rPr lang="en-US" smtClean="0"/>
              <a:t>Moab Site Features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MoabSite_Labels6.jpg"/>
          <p:cNvPicPr>
            <a:picLocks noChangeAspect="1"/>
          </p:cNvPicPr>
          <p:nvPr/>
        </p:nvPicPr>
        <p:blipFill>
          <a:blip r:embed="rId3" cstate="print"/>
          <a:srcRect r="547" b="934"/>
          <a:stretch>
            <a:fillRect/>
          </a:stretch>
        </p:blipFill>
        <p:spPr>
          <a:xfrm>
            <a:off x="1447800" y="1219200"/>
            <a:ext cx="7881257" cy="56279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43"/>
          <p:cNvSpPr>
            <a:spLocks noChangeArrowheads="1"/>
          </p:cNvSpPr>
          <p:nvPr/>
        </p:nvSpPr>
        <p:spPr bwMode="auto">
          <a:xfrm rot="9464872">
            <a:off x="6641811" y="5030930"/>
            <a:ext cx="1862137" cy="1236662"/>
          </a:xfrm>
          <a:custGeom>
            <a:avLst/>
            <a:gdLst>
              <a:gd name="G0" fmla="+- -5661102 0 0"/>
              <a:gd name="G1" fmla="+- 11796480 0 0"/>
              <a:gd name="G2" fmla="+- -5661102 0 11796480"/>
              <a:gd name="G3" fmla="+- 10800 0 0"/>
              <a:gd name="G4" fmla="+- 0 0 -56611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0 0 0"/>
              <a:gd name="G9" fmla="+- 0 0 11796480"/>
              <a:gd name="G10" fmla="+- 7130 0 2700"/>
              <a:gd name="G11" fmla="cos G10 -5661102"/>
              <a:gd name="G12" fmla="sin G10 -5661102"/>
              <a:gd name="G13" fmla="cos 13500 -5661102"/>
              <a:gd name="G14" fmla="sin 13500 -5661102"/>
              <a:gd name="G15" fmla="+- G11 10800 0"/>
              <a:gd name="G16" fmla="+- G12 10800 0"/>
              <a:gd name="G17" fmla="+- G13 10800 0"/>
              <a:gd name="G18" fmla="+- G14 10800 0"/>
              <a:gd name="G19" fmla="*/ 7130 1 2"/>
              <a:gd name="G20" fmla="+- G19 5400 0"/>
              <a:gd name="G21" fmla="cos G20 -5661102"/>
              <a:gd name="G22" fmla="sin G20 -5661102"/>
              <a:gd name="G23" fmla="+- G21 10800 0"/>
              <a:gd name="G24" fmla="+- G12 G23 G22"/>
              <a:gd name="G25" fmla="+- G22 G23 G11"/>
              <a:gd name="G26" fmla="cos 10800 -5661102"/>
              <a:gd name="G27" fmla="sin 10800 -5661102"/>
              <a:gd name="G28" fmla="cos 7130 -5661102"/>
              <a:gd name="G29" fmla="sin 7130 -56611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96480"/>
              <a:gd name="G36" fmla="sin G34 11796480"/>
              <a:gd name="G37" fmla="+/ 11796480 -56611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0 G39"/>
              <a:gd name="G43" fmla="sin 7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408 w 21600"/>
              <a:gd name="T5" fmla="*/ 2925 h 21600"/>
              <a:gd name="T6" fmla="*/ 1835 w 21600"/>
              <a:gd name="T7" fmla="*/ 10800 h 21600"/>
              <a:gd name="T8" fmla="*/ 5920 w 21600"/>
              <a:gd name="T9" fmla="*/ 5601 h 21600"/>
              <a:gd name="T10" fmla="*/ 11652 w 21600"/>
              <a:gd name="T11" fmla="*/ -2674 h 21600"/>
              <a:gd name="T12" fmla="*/ 15891 w 21600"/>
              <a:gd name="T13" fmla="*/ 2138 h 21600"/>
              <a:gd name="T14" fmla="*/ 11079 w 21600"/>
              <a:gd name="T15" fmla="*/ 63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249" y="3684"/>
                </a:moveTo>
                <a:cubicBezTo>
                  <a:pt x="11100" y="3674"/>
                  <a:pt x="10950" y="3670"/>
                  <a:pt x="10800" y="3670"/>
                </a:cubicBezTo>
                <a:cubicBezTo>
                  <a:pt x="6862" y="3670"/>
                  <a:pt x="3670" y="6862"/>
                  <a:pt x="36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1027" y="-1"/>
                  <a:pt x="11254" y="7"/>
                  <a:pt x="11481" y="21"/>
                </a:cubicBezTo>
                <a:lnTo>
                  <a:pt x="11652" y="-2674"/>
                </a:lnTo>
                <a:lnTo>
                  <a:pt x="15891" y="2138"/>
                </a:lnTo>
                <a:lnTo>
                  <a:pt x="11079" y="6378"/>
                </a:lnTo>
                <a:lnTo>
                  <a:pt x="11249" y="3684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AutoShape 43"/>
          <p:cNvSpPr>
            <a:spLocks noChangeArrowheads="1"/>
          </p:cNvSpPr>
          <p:nvPr/>
        </p:nvSpPr>
        <p:spPr bwMode="auto">
          <a:xfrm rot="5175478">
            <a:off x="7809117" y="1517510"/>
            <a:ext cx="1860550" cy="1510977"/>
          </a:xfrm>
          <a:custGeom>
            <a:avLst/>
            <a:gdLst>
              <a:gd name="G0" fmla="+- -5661102 0 0"/>
              <a:gd name="G1" fmla="+- 11796480 0 0"/>
              <a:gd name="G2" fmla="+- -5661102 0 11796480"/>
              <a:gd name="G3" fmla="+- 10800 0 0"/>
              <a:gd name="G4" fmla="+- 0 0 -56611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0 0 0"/>
              <a:gd name="G9" fmla="+- 0 0 11796480"/>
              <a:gd name="G10" fmla="+- 7130 0 2700"/>
              <a:gd name="G11" fmla="cos G10 -5661102"/>
              <a:gd name="G12" fmla="sin G10 -5661102"/>
              <a:gd name="G13" fmla="cos 13500 -5661102"/>
              <a:gd name="G14" fmla="sin 13500 -5661102"/>
              <a:gd name="G15" fmla="+- G11 10800 0"/>
              <a:gd name="G16" fmla="+- G12 10800 0"/>
              <a:gd name="G17" fmla="+- G13 10800 0"/>
              <a:gd name="G18" fmla="+- G14 10800 0"/>
              <a:gd name="G19" fmla="*/ 7130 1 2"/>
              <a:gd name="G20" fmla="+- G19 5400 0"/>
              <a:gd name="G21" fmla="cos G20 -5661102"/>
              <a:gd name="G22" fmla="sin G20 -5661102"/>
              <a:gd name="G23" fmla="+- G21 10800 0"/>
              <a:gd name="G24" fmla="+- G12 G23 G22"/>
              <a:gd name="G25" fmla="+- G22 G23 G11"/>
              <a:gd name="G26" fmla="cos 10800 -5661102"/>
              <a:gd name="G27" fmla="sin 10800 -5661102"/>
              <a:gd name="G28" fmla="cos 7130 -5661102"/>
              <a:gd name="G29" fmla="sin 7130 -56611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96480"/>
              <a:gd name="G36" fmla="sin G34 11796480"/>
              <a:gd name="G37" fmla="+/ 11796480 -56611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0 G39"/>
              <a:gd name="G43" fmla="sin 7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408 w 21600"/>
              <a:gd name="T5" fmla="*/ 2925 h 21600"/>
              <a:gd name="T6" fmla="*/ 1835 w 21600"/>
              <a:gd name="T7" fmla="*/ 10800 h 21600"/>
              <a:gd name="T8" fmla="*/ 5920 w 21600"/>
              <a:gd name="T9" fmla="*/ 5601 h 21600"/>
              <a:gd name="T10" fmla="*/ 11652 w 21600"/>
              <a:gd name="T11" fmla="*/ -2674 h 21600"/>
              <a:gd name="T12" fmla="*/ 15891 w 21600"/>
              <a:gd name="T13" fmla="*/ 2138 h 21600"/>
              <a:gd name="T14" fmla="*/ 11079 w 21600"/>
              <a:gd name="T15" fmla="*/ 63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249" y="3684"/>
                </a:moveTo>
                <a:cubicBezTo>
                  <a:pt x="11100" y="3674"/>
                  <a:pt x="10950" y="3670"/>
                  <a:pt x="10800" y="3670"/>
                </a:cubicBezTo>
                <a:cubicBezTo>
                  <a:pt x="6862" y="3670"/>
                  <a:pt x="3670" y="6862"/>
                  <a:pt x="36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1027" y="-1"/>
                  <a:pt x="11254" y="7"/>
                  <a:pt x="11481" y="21"/>
                </a:cubicBezTo>
                <a:lnTo>
                  <a:pt x="11652" y="-2674"/>
                </a:lnTo>
                <a:lnTo>
                  <a:pt x="15891" y="2138"/>
                </a:lnTo>
                <a:lnTo>
                  <a:pt x="11079" y="6378"/>
                </a:lnTo>
                <a:lnTo>
                  <a:pt x="11249" y="3684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/>
          </a:p>
        </p:txBody>
      </p:sp>
      <p:pic>
        <p:nvPicPr>
          <p:cNvPr id="9230" name="Picture 14" descr="S:\01-Records Management\Images\Moab\Images\2010\20100615_Ryan_Pile_SpptArea_Tain\20100615_ContainerWash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004" t="7895" r="3907" b="2632"/>
          <a:stretch>
            <a:fillRect/>
          </a:stretch>
        </p:blipFill>
        <p:spPr bwMode="auto">
          <a:xfrm>
            <a:off x="5257800" y="212035"/>
            <a:ext cx="3733800" cy="27597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3900861" y="520140"/>
            <a:ext cx="1816100" cy="1266825"/>
          </a:xfrm>
          <a:custGeom>
            <a:avLst/>
            <a:gdLst>
              <a:gd name="G0" fmla="+- -5661102 0 0"/>
              <a:gd name="G1" fmla="+- 11796480 0 0"/>
              <a:gd name="G2" fmla="+- -5661102 0 11796480"/>
              <a:gd name="G3" fmla="+- 10800 0 0"/>
              <a:gd name="G4" fmla="+- 0 0 -56611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0 0 0"/>
              <a:gd name="G9" fmla="+- 0 0 11796480"/>
              <a:gd name="G10" fmla="+- 7130 0 2700"/>
              <a:gd name="G11" fmla="cos G10 -5661102"/>
              <a:gd name="G12" fmla="sin G10 -5661102"/>
              <a:gd name="G13" fmla="cos 13500 -5661102"/>
              <a:gd name="G14" fmla="sin 13500 -5661102"/>
              <a:gd name="G15" fmla="+- G11 10800 0"/>
              <a:gd name="G16" fmla="+- G12 10800 0"/>
              <a:gd name="G17" fmla="+- G13 10800 0"/>
              <a:gd name="G18" fmla="+- G14 10800 0"/>
              <a:gd name="G19" fmla="*/ 7130 1 2"/>
              <a:gd name="G20" fmla="+- G19 5400 0"/>
              <a:gd name="G21" fmla="cos G20 -5661102"/>
              <a:gd name="G22" fmla="sin G20 -5661102"/>
              <a:gd name="G23" fmla="+- G21 10800 0"/>
              <a:gd name="G24" fmla="+- G12 G23 G22"/>
              <a:gd name="G25" fmla="+- G22 G23 G11"/>
              <a:gd name="G26" fmla="cos 10800 -5661102"/>
              <a:gd name="G27" fmla="sin 10800 -5661102"/>
              <a:gd name="G28" fmla="cos 7130 -5661102"/>
              <a:gd name="G29" fmla="sin 7130 -56611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96480"/>
              <a:gd name="G36" fmla="sin G34 11796480"/>
              <a:gd name="G37" fmla="+/ 11796480 -56611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0 G39"/>
              <a:gd name="G43" fmla="sin 7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408 w 21600"/>
              <a:gd name="T5" fmla="*/ 2925 h 21600"/>
              <a:gd name="T6" fmla="*/ 1835 w 21600"/>
              <a:gd name="T7" fmla="*/ 10800 h 21600"/>
              <a:gd name="T8" fmla="*/ 5920 w 21600"/>
              <a:gd name="T9" fmla="*/ 5601 h 21600"/>
              <a:gd name="T10" fmla="*/ 11652 w 21600"/>
              <a:gd name="T11" fmla="*/ -2674 h 21600"/>
              <a:gd name="T12" fmla="*/ 15891 w 21600"/>
              <a:gd name="T13" fmla="*/ 2138 h 21600"/>
              <a:gd name="T14" fmla="*/ 11079 w 21600"/>
              <a:gd name="T15" fmla="*/ 63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249" y="3684"/>
                </a:moveTo>
                <a:cubicBezTo>
                  <a:pt x="11100" y="3674"/>
                  <a:pt x="10950" y="3670"/>
                  <a:pt x="10800" y="3670"/>
                </a:cubicBezTo>
                <a:cubicBezTo>
                  <a:pt x="6862" y="3670"/>
                  <a:pt x="3670" y="6862"/>
                  <a:pt x="36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1027" y="-1"/>
                  <a:pt x="11254" y="7"/>
                  <a:pt x="11481" y="21"/>
                </a:cubicBezTo>
                <a:lnTo>
                  <a:pt x="11652" y="-2674"/>
                </a:lnTo>
                <a:lnTo>
                  <a:pt x="15891" y="2138"/>
                </a:lnTo>
                <a:lnTo>
                  <a:pt x="11079" y="6378"/>
                </a:lnTo>
                <a:lnTo>
                  <a:pt x="11249" y="3684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/>
          </a:p>
        </p:txBody>
      </p:sp>
      <p:pic>
        <p:nvPicPr>
          <p:cNvPr id="9232" name="Picture 3" descr="S:\01-Records Management\Images\Moab\Images\2010\20100319_Worthington_EnviroconWork\20100319_Worthington_EnviroconWork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57200"/>
            <a:ext cx="3962400" cy="30135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9233" name="Group 49"/>
          <p:cNvGrpSpPr>
            <a:grpSpLocks/>
          </p:cNvGrpSpPr>
          <p:nvPr/>
        </p:nvGrpSpPr>
        <p:grpSpPr bwMode="auto">
          <a:xfrm>
            <a:off x="193897" y="3411706"/>
            <a:ext cx="6043154" cy="1293038"/>
            <a:chOff x="802" y="215"/>
            <a:chExt cx="3518" cy="733"/>
          </a:xfrm>
        </p:grpSpPr>
        <p:sp>
          <p:nvSpPr>
            <p:cNvPr id="36890" name="TextBox 2"/>
            <p:cNvSpPr txBox="1">
              <a:spLocks noChangeArrowheads="1"/>
            </p:cNvSpPr>
            <p:nvPr/>
          </p:nvSpPr>
          <p:spPr bwMode="auto">
            <a:xfrm>
              <a:off x="2153" y="268"/>
              <a:ext cx="216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CC66"/>
                  </a:solidFill>
                </a:rPr>
                <a:t>Process </a:t>
              </a:r>
              <a:r>
                <a:rPr lang="en-US" sz="3600" b="1" dirty="0" smtClean="0">
                  <a:solidFill>
                    <a:srgbClr val="FFCC66"/>
                  </a:solidFill>
                </a:rPr>
                <a:t>Cycle</a:t>
              </a:r>
            </a:p>
            <a:p>
              <a:pPr algn="r">
                <a:defRPr/>
              </a:pPr>
              <a:r>
                <a:rPr lang="en-US" sz="3600" b="1" dirty="0" smtClean="0">
                  <a:solidFill>
                    <a:srgbClr val="FFCC66"/>
                  </a:solidFill>
                  <a:ea typeface="Verdana" pitchFamily="34" charset="0"/>
                  <a:cs typeface="Verdana" pitchFamily="34" charset="0"/>
                </a:rPr>
                <a:t>Moab</a:t>
              </a:r>
              <a:endParaRPr lang="en-US" sz="40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6905" name="AutoShape 41"/>
            <p:cNvSpPr>
              <a:spLocks noChangeArrowheads="1"/>
            </p:cNvSpPr>
            <p:nvPr/>
          </p:nvSpPr>
          <p:spPr bwMode="auto">
            <a:xfrm rot="19845838">
              <a:off x="802" y="215"/>
              <a:ext cx="1058" cy="718"/>
            </a:xfrm>
            <a:custGeom>
              <a:avLst/>
              <a:gdLst>
                <a:gd name="G0" fmla="+- -5661102 0 0"/>
                <a:gd name="G1" fmla="+- 11796480 0 0"/>
                <a:gd name="G2" fmla="+- -5661102 0 11796480"/>
                <a:gd name="G3" fmla="+- 10800 0 0"/>
                <a:gd name="G4" fmla="+- 0 0 -566110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130 0 0"/>
                <a:gd name="G9" fmla="+- 0 0 11796480"/>
                <a:gd name="G10" fmla="+- 7130 0 2700"/>
                <a:gd name="G11" fmla="cos G10 -5661102"/>
                <a:gd name="G12" fmla="sin G10 -5661102"/>
                <a:gd name="G13" fmla="cos 13500 -5661102"/>
                <a:gd name="G14" fmla="sin 13500 -5661102"/>
                <a:gd name="G15" fmla="+- G11 10800 0"/>
                <a:gd name="G16" fmla="+- G12 10800 0"/>
                <a:gd name="G17" fmla="+- G13 10800 0"/>
                <a:gd name="G18" fmla="+- G14 10800 0"/>
                <a:gd name="G19" fmla="*/ 7130 1 2"/>
                <a:gd name="G20" fmla="+- G19 5400 0"/>
                <a:gd name="G21" fmla="cos G20 -5661102"/>
                <a:gd name="G22" fmla="sin G20 -5661102"/>
                <a:gd name="G23" fmla="+- G21 10800 0"/>
                <a:gd name="G24" fmla="+- G12 G23 G22"/>
                <a:gd name="G25" fmla="+- G22 G23 G11"/>
                <a:gd name="G26" fmla="cos 10800 -5661102"/>
                <a:gd name="G27" fmla="sin 10800 -5661102"/>
                <a:gd name="G28" fmla="cos 7130 -5661102"/>
                <a:gd name="G29" fmla="sin 7130 -566110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11796480"/>
                <a:gd name="G36" fmla="sin G34 11796480"/>
                <a:gd name="G37" fmla="+/ 11796480 -566110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130 G39"/>
                <a:gd name="G43" fmla="sin 713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3408 w 21600"/>
                <a:gd name="T5" fmla="*/ 2925 h 21600"/>
                <a:gd name="T6" fmla="*/ 1835 w 21600"/>
                <a:gd name="T7" fmla="*/ 10800 h 21600"/>
                <a:gd name="T8" fmla="*/ 5920 w 21600"/>
                <a:gd name="T9" fmla="*/ 5601 h 21600"/>
                <a:gd name="T10" fmla="*/ 11652 w 21600"/>
                <a:gd name="T11" fmla="*/ -2674 h 21600"/>
                <a:gd name="T12" fmla="*/ 15891 w 21600"/>
                <a:gd name="T13" fmla="*/ 2138 h 21600"/>
                <a:gd name="T14" fmla="*/ 11079 w 21600"/>
                <a:gd name="T15" fmla="*/ 6378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249" y="3684"/>
                  </a:moveTo>
                  <a:cubicBezTo>
                    <a:pt x="11100" y="3674"/>
                    <a:pt x="10950" y="3670"/>
                    <a:pt x="10800" y="3670"/>
                  </a:cubicBezTo>
                  <a:cubicBezTo>
                    <a:pt x="6862" y="3670"/>
                    <a:pt x="3670" y="6862"/>
                    <a:pt x="367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1027" y="-1"/>
                    <a:pt x="11254" y="7"/>
                    <a:pt x="11481" y="21"/>
                  </a:cubicBezTo>
                  <a:lnTo>
                    <a:pt x="11652" y="-2674"/>
                  </a:lnTo>
                  <a:lnTo>
                    <a:pt x="15891" y="2138"/>
                  </a:lnTo>
                  <a:lnTo>
                    <a:pt x="11079" y="6378"/>
                  </a:lnTo>
                  <a:lnTo>
                    <a:pt x="11249" y="368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234" name="Picture 2" descr="S:\01-Records Management\Images\Moab\Images\2010\20100413_Murph_MoabOperations\2010 0413_Murph_Excav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343400"/>
            <a:ext cx="3752921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8" name="Picture 7" descr="S:\01-Records Management\Images\Moab\Images\2010\20100615_Ryan_Pile_SpptArea_Tain\20100615_Gantry2_crop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6324600" y="2819399"/>
            <a:ext cx="3409784" cy="263998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6" name="Picture 11" descr="20090420_1stTrain 057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9254" t="5347" r="2837" b="13033"/>
          <a:stretch>
            <a:fillRect/>
          </a:stretch>
        </p:blipFill>
        <p:spPr bwMode="auto">
          <a:xfrm>
            <a:off x="4038600" y="5257800"/>
            <a:ext cx="3301662" cy="2370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 bwMode="auto">
          <a:xfrm>
            <a:off x="1752600" y="3962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905000" y="76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220200" y="838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296400" y="55626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467600" y="7010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5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:\01-Records Management\Images\Other\Train\20100413_Ritchey_Train\20100413_I70OverpassView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00951"/>
            <a:ext cx="4328546" cy="305704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 rot="12519514">
            <a:off x="4003873" y="4471642"/>
            <a:ext cx="1812925" cy="1271587"/>
          </a:xfrm>
          <a:custGeom>
            <a:avLst/>
            <a:gdLst>
              <a:gd name="G0" fmla="+- -5661102 0 0"/>
              <a:gd name="G1" fmla="+- 11796480 0 0"/>
              <a:gd name="G2" fmla="+- -5661102 0 11796480"/>
              <a:gd name="G3" fmla="+- 10800 0 0"/>
              <a:gd name="G4" fmla="+- 0 0 -56611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0 0 0"/>
              <a:gd name="G9" fmla="+- 0 0 11796480"/>
              <a:gd name="G10" fmla="+- 7130 0 2700"/>
              <a:gd name="G11" fmla="cos G10 -5661102"/>
              <a:gd name="G12" fmla="sin G10 -5661102"/>
              <a:gd name="G13" fmla="cos 13500 -5661102"/>
              <a:gd name="G14" fmla="sin 13500 -5661102"/>
              <a:gd name="G15" fmla="+- G11 10800 0"/>
              <a:gd name="G16" fmla="+- G12 10800 0"/>
              <a:gd name="G17" fmla="+- G13 10800 0"/>
              <a:gd name="G18" fmla="+- G14 10800 0"/>
              <a:gd name="G19" fmla="*/ 7130 1 2"/>
              <a:gd name="G20" fmla="+- G19 5400 0"/>
              <a:gd name="G21" fmla="cos G20 -5661102"/>
              <a:gd name="G22" fmla="sin G20 -5661102"/>
              <a:gd name="G23" fmla="+- G21 10800 0"/>
              <a:gd name="G24" fmla="+- G12 G23 G22"/>
              <a:gd name="G25" fmla="+- G22 G23 G11"/>
              <a:gd name="G26" fmla="cos 10800 -5661102"/>
              <a:gd name="G27" fmla="sin 10800 -5661102"/>
              <a:gd name="G28" fmla="cos 7130 -5661102"/>
              <a:gd name="G29" fmla="sin 7130 -56611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96480"/>
              <a:gd name="G36" fmla="sin G34 11796480"/>
              <a:gd name="G37" fmla="+/ 11796480 -56611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0 G39"/>
              <a:gd name="G43" fmla="sin 7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408 w 21600"/>
              <a:gd name="T5" fmla="*/ 2925 h 21600"/>
              <a:gd name="T6" fmla="*/ 1835 w 21600"/>
              <a:gd name="T7" fmla="*/ 10800 h 21600"/>
              <a:gd name="T8" fmla="*/ 5920 w 21600"/>
              <a:gd name="T9" fmla="*/ 5601 h 21600"/>
              <a:gd name="T10" fmla="*/ 11652 w 21600"/>
              <a:gd name="T11" fmla="*/ -2674 h 21600"/>
              <a:gd name="T12" fmla="*/ 15891 w 21600"/>
              <a:gd name="T13" fmla="*/ 2138 h 21600"/>
              <a:gd name="T14" fmla="*/ 11079 w 21600"/>
              <a:gd name="T15" fmla="*/ 63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249" y="3684"/>
                </a:moveTo>
                <a:cubicBezTo>
                  <a:pt x="11100" y="3674"/>
                  <a:pt x="10950" y="3670"/>
                  <a:pt x="10800" y="3670"/>
                </a:cubicBezTo>
                <a:cubicBezTo>
                  <a:pt x="6862" y="3670"/>
                  <a:pt x="3670" y="6862"/>
                  <a:pt x="36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1027" y="-1"/>
                  <a:pt x="11254" y="7"/>
                  <a:pt x="11481" y="21"/>
                </a:cubicBezTo>
                <a:lnTo>
                  <a:pt x="11652" y="-2674"/>
                </a:lnTo>
                <a:lnTo>
                  <a:pt x="15891" y="2138"/>
                </a:lnTo>
                <a:lnTo>
                  <a:pt x="11079" y="6378"/>
                </a:lnTo>
                <a:lnTo>
                  <a:pt x="11249" y="3684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DisposalCell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4790"/>
          <a:stretch>
            <a:fillRect/>
          </a:stretch>
        </p:blipFill>
        <p:spPr bwMode="auto">
          <a:xfrm>
            <a:off x="5410200" y="4038600"/>
            <a:ext cx="4388106" cy="312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AutoShape 43"/>
          <p:cNvSpPr>
            <a:spLocks noChangeArrowheads="1"/>
          </p:cNvSpPr>
          <p:nvPr/>
        </p:nvSpPr>
        <p:spPr bwMode="auto">
          <a:xfrm rot="8197113">
            <a:off x="7201077" y="3036762"/>
            <a:ext cx="1804988" cy="1273175"/>
          </a:xfrm>
          <a:custGeom>
            <a:avLst/>
            <a:gdLst>
              <a:gd name="G0" fmla="+- -5661102 0 0"/>
              <a:gd name="G1" fmla="+- 11796480 0 0"/>
              <a:gd name="G2" fmla="+- -5661102 0 11796480"/>
              <a:gd name="G3" fmla="+- 10800 0 0"/>
              <a:gd name="G4" fmla="+- 0 0 -56611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0 0 0"/>
              <a:gd name="G9" fmla="+- 0 0 11796480"/>
              <a:gd name="G10" fmla="+- 7130 0 2700"/>
              <a:gd name="G11" fmla="cos G10 -5661102"/>
              <a:gd name="G12" fmla="sin G10 -5661102"/>
              <a:gd name="G13" fmla="cos 13500 -5661102"/>
              <a:gd name="G14" fmla="sin 13500 -5661102"/>
              <a:gd name="G15" fmla="+- G11 10800 0"/>
              <a:gd name="G16" fmla="+- G12 10800 0"/>
              <a:gd name="G17" fmla="+- G13 10800 0"/>
              <a:gd name="G18" fmla="+- G14 10800 0"/>
              <a:gd name="G19" fmla="*/ 7130 1 2"/>
              <a:gd name="G20" fmla="+- G19 5400 0"/>
              <a:gd name="G21" fmla="cos G20 -5661102"/>
              <a:gd name="G22" fmla="sin G20 -5661102"/>
              <a:gd name="G23" fmla="+- G21 10800 0"/>
              <a:gd name="G24" fmla="+- G12 G23 G22"/>
              <a:gd name="G25" fmla="+- G22 G23 G11"/>
              <a:gd name="G26" fmla="cos 10800 -5661102"/>
              <a:gd name="G27" fmla="sin 10800 -5661102"/>
              <a:gd name="G28" fmla="cos 7130 -5661102"/>
              <a:gd name="G29" fmla="sin 7130 -56611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96480"/>
              <a:gd name="G36" fmla="sin G34 11796480"/>
              <a:gd name="G37" fmla="+/ 11796480 -56611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0 G39"/>
              <a:gd name="G43" fmla="sin 7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408 w 21600"/>
              <a:gd name="T5" fmla="*/ 2925 h 21600"/>
              <a:gd name="T6" fmla="*/ 1835 w 21600"/>
              <a:gd name="T7" fmla="*/ 10800 h 21600"/>
              <a:gd name="T8" fmla="*/ 5920 w 21600"/>
              <a:gd name="T9" fmla="*/ 5601 h 21600"/>
              <a:gd name="T10" fmla="*/ 11652 w 21600"/>
              <a:gd name="T11" fmla="*/ -2674 h 21600"/>
              <a:gd name="T12" fmla="*/ 15891 w 21600"/>
              <a:gd name="T13" fmla="*/ 2138 h 21600"/>
              <a:gd name="T14" fmla="*/ 11079 w 21600"/>
              <a:gd name="T15" fmla="*/ 63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249" y="3684"/>
                </a:moveTo>
                <a:cubicBezTo>
                  <a:pt x="11100" y="3674"/>
                  <a:pt x="10950" y="3670"/>
                  <a:pt x="10800" y="3670"/>
                </a:cubicBezTo>
                <a:cubicBezTo>
                  <a:pt x="6862" y="3670"/>
                  <a:pt x="3670" y="6862"/>
                  <a:pt x="36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1027" y="-1"/>
                  <a:pt x="11254" y="7"/>
                  <a:pt x="11481" y="21"/>
                </a:cubicBezTo>
                <a:lnTo>
                  <a:pt x="11652" y="-2674"/>
                </a:lnTo>
                <a:lnTo>
                  <a:pt x="15891" y="2138"/>
                </a:lnTo>
                <a:lnTo>
                  <a:pt x="11079" y="6378"/>
                </a:lnTo>
                <a:lnTo>
                  <a:pt x="11249" y="3684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10" descr="20100331_Dumping (7)"/>
          <p:cNvPicPr>
            <a:picLocks noChangeAspect="1" noChangeArrowheads="1"/>
          </p:cNvPicPr>
          <p:nvPr/>
        </p:nvPicPr>
        <p:blipFill>
          <a:blip r:embed="rId4" cstate="print"/>
          <a:srcRect l="8972" t="12003"/>
          <a:stretch>
            <a:fillRect/>
          </a:stretch>
        </p:blipFill>
        <p:spPr bwMode="auto">
          <a:xfrm>
            <a:off x="5410200" y="381000"/>
            <a:ext cx="4299758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AutoShape 46"/>
          <p:cNvSpPr>
            <a:spLocks noChangeArrowheads="1"/>
          </p:cNvSpPr>
          <p:nvPr/>
        </p:nvSpPr>
        <p:spPr bwMode="auto">
          <a:xfrm rot="1365714">
            <a:off x="4212582" y="683366"/>
            <a:ext cx="1817688" cy="1265238"/>
          </a:xfrm>
          <a:custGeom>
            <a:avLst/>
            <a:gdLst>
              <a:gd name="G0" fmla="+- -5661102 0 0"/>
              <a:gd name="G1" fmla="+- 11796480 0 0"/>
              <a:gd name="G2" fmla="+- -5661102 0 11796480"/>
              <a:gd name="G3" fmla="+- 10800 0 0"/>
              <a:gd name="G4" fmla="+- 0 0 -5661102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130 0 0"/>
              <a:gd name="G9" fmla="+- 0 0 11796480"/>
              <a:gd name="G10" fmla="+- 7130 0 2700"/>
              <a:gd name="G11" fmla="cos G10 -5661102"/>
              <a:gd name="G12" fmla="sin G10 -5661102"/>
              <a:gd name="G13" fmla="cos 13500 -5661102"/>
              <a:gd name="G14" fmla="sin 13500 -5661102"/>
              <a:gd name="G15" fmla="+- G11 10800 0"/>
              <a:gd name="G16" fmla="+- G12 10800 0"/>
              <a:gd name="G17" fmla="+- G13 10800 0"/>
              <a:gd name="G18" fmla="+- G14 10800 0"/>
              <a:gd name="G19" fmla="*/ 7130 1 2"/>
              <a:gd name="G20" fmla="+- G19 5400 0"/>
              <a:gd name="G21" fmla="cos G20 -5661102"/>
              <a:gd name="G22" fmla="sin G20 -5661102"/>
              <a:gd name="G23" fmla="+- G21 10800 0"/>
              <a:gd name="G24" fmla="+- G12 G23 G22"/>
              <a:gd name="G25" fmla="+- G22 G23 G11"/>
              <a:gd name="G26" fmla="cos 10800 -5661102"/>
              <a:gd name="G27" fmla="sin 10800 -5661102"/>
              <a:gd name="G28" fmla="cos 7130 -5661102"/>
              <a:gd name="G29" fmla="sin 7130 -5661102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1796480"/>
              <a:gd name="G36" fmla="sin G34 11796480"/>
              <a:gd name="G37" fmla="+/ 11796480 -5661102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130 G39"/>
              <a:gd name="G43" fmla="sin 71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3408 w 21600"/>
              <a:gd name="T5" fmla="*/ 2925 h 21600"/>
              <a:gd name="T6" fmla="*/ 1835 w 21600"/>
              <a:gd name="T7" fmla="*/ 10800 h 21600"/>
              <a:gd name="T8" fmla="*/ 5920 w 21600"/>
              <a:gd name="T9" fmla="*/ 5601 h 21600"/>
              <a:gd name="T10" fmla="*/ 11652 w 21600"/>
              <a:gd name="T11" fmla="*/ -2674 h 21600"/>
              <a:gd name="T12" fmla="*/ 15891 w 21600"/>
              <a:gd name="T13" fmla="*/ 2138 h 21600"/>
              <a:gd name="T14" fmla="*/ 11079 w 21600"/>
              <a:gd name="T15" fmla="*/ 6378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249" y="3684"/>
                </a:moveTo>
                <a:cubicBezTo>
                  <a:pt x="11100" y="3674"/>
                  <a:pt x="10950" y="3670"/>
                  <a:pt x="10800" y="3670"/>
                </a:cubicBezTo>
                <a:cubicBezTo>
                  <a:pt x="6862" y="3670"/>
                  <a:pt x="3670" y="6862"/>
                  <a:pt x="367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1027" y="-1"/>
                  <a:pt x="11254" y="7"/>
                  <a:pt x="11481" y="21"/>
                </a:cubicBezTo>
                <a:lnTo>
                  <a:pt x="11652" y="-2674"/>
                </a:lnTo>
                <a:lnTo>
                  <a:pt x="15891" y="2138"/>
                </a:lnTo>
                <a:lnTo>
                  <a:pt x="11079" y="6378"/>
                </a:lnTo>
                <a:lnTo>
                  <a:pt x="11249" y="3684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lIns="101882" tIns="50941" rIns="101882" bIns="50941"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35" descr="6"/>
          <p:cNvPicPr>
            <a:picLocks noChangeAspect="1" noChangeArrowheads="1"/>
          </p:cNvPicPr>
          <p:nvPr/>
        </p:nvPicPr>
        <p:blipFill>
          <a:blip r:embed="rId5" cstate="print">
            <a:lum bright="12000"/>
          </a:blip>
          <a:srcRect/>
          <a:stretch>
            <a:fillRect/>
          </a:stretch>
        </p:blipFill>
        <p:spPr bwMode="auto">
          <a:xfrm>
            <a:off x="304800" y="228600"/>
            <a:ext cx="4449973" cy="304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200400" y="2895600"/>
            <a:ext cx="381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CC66"/>
                </a:solidFill>
              </a:rPr>
              <a:t>Process </a:t>
            </a:r>
            <a:r>
              <a:rPr lang="en-US" sz="3200" b="1" dirty="0" smtClean="0">
                <a:solidFill>
                  <a:srgbClr val="FFCC66"/>
                </a:solidFill>
              </a:rPr>
              <a:t>Cycle</a:t>
            </a:r>
            <a:br>
              <a:rPr lang="en-US" sz="3200" b="1" dirty="0" smtClean="0">
                <a:solidFill>
                  <a:srgbClr val="FFCC66"/>
                </a:solidFill>
              </a:rPr>
            </a:br>
            <a:r>
              <a:rPr lang="en-US" sz="3200" b="1" dirty="0" smtClean="0">
                <a:solidFill>
                  <a:srgbClr val="FFCC66"/>
                </a:solidFill>
                <a:ea typeface="Verdana" pitchFamily="34" charset="0"/>
                <a:cs typeface="Verdana" pitchFamily="34" charset="0"/>
              </a:rPr>
              <a:t>Crescent</a:t>
            </a:r>
            <a:br>
              <a:rPr lang="en-US" sz="3200" b="1" dirty="0" smtClean="0">
                <a:solidFill>
                  <a:srgbClr val="FFCC66"/>
                </a:solidFill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rgbClr val="FFCC66"/>
                </a:solidFill>
                <a:ea typeface="Verdana" pitchFamily="34" charset="0"/>
                <a:cs typeface="Verdana" pitchFamily="34" charset="0"/>
              </a:rPr>
              <a:t>Junction</a:t>
            </a:r>
            <a:endParaRPr lang="en-US" sz="3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800600" y="16764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239000" y="3505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9296400" y="72390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3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724400" y="617220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19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4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892737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72600" y="7086600"/>
            <a:ext cx="6858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4A92-0210-495E-B4BC-26685912F8F2}" type="slidenum">
              <a:rPr lang="en-US" sz="1200">
                <a:latin typeface="Arial" pitchFamily="34" charset="0"/>
                <a:cs typeface="Arial" pitchFamily="34" charset="0"/>
              </a:rPr>
              <a:pPr>
                <a:defRPr/>
              </a:pPr>
              <a:t>9</a:t>
            </a:fld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276600" y="43434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124200" y="4114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Rail Bench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Bold Stripes">
  <a:themeElements>
    <a:clrScheme name="DOE-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DOE-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OE-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-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-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Designs\DOE-Bold Stripes.pot</Template>
  <TotalTime>12473</TotalTime>
  <Words>667</Words>
  <Application>Microsoft Office PowerPoint</Application>
  <PresentationFormat>Custom</PresentationFormat>
  <Paragraphs>155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Verdana</vt:lpstr>
      <vt:lpstr>Times New Roman</vt:lpstr>
      <vt:lpstr>Wingdings</vt:lpstr>
      <vt:lpstr>DOE-Bold Stripes</vt:lpstr>
      <vt:lpstr>Cleanup of Uranium Legacy in Southeastern Utah</vt:lpstr>
      <vt:lpstr>Moab Site Background  and History</vt:lpstr>
      <vt:lpstr>Moab Site Background and History (cont.)</vt:lpstr>
      <vt:lpstr>Regulatory Setting</vt:lpstr>
      <vt:lpstr>Project Scope</vt:lpstr>
      <vt:lpstr>Moab Site Features</vt:lpstr>
      <vt:lpstr>Slide 7</vt:lpstr>
      <vt:lpstr>Slide 8</vt:lpstr>
      <vt:lpstr>Slide 9</vt:lpstr>
      <vt:lpstr>November 2014 Rockslide</vt:lpstr>
      <vt:lpstr>Rockslide  (continued)</vt:lpstr>
      <vt:lpstr>Groundwater Plumes</vt:lpstr>
      <vt:lpstr>Groundwater Interim Action and Surface Water Diversion</vt:lpstr>
      <vt:lpstr>Current Activities with Future in Mind</vt:lpstr>
      <vt:lpstr>End State Vision</vt:lpstr>
      <vt:lpstr>Crescent Junction Disposal Site</vt:lpstr>
      <vt:lpstr>Status</vt:lpstr>
      <vt:lpstr>Importance of Safety</vt:lpstr>
      <vt:lpstr>Moab Project Information</vt:lpstr>
      <vt:lpstr>Questions?</vt:lpstr>
    </vt:vector>
  </TitlesOfParts>
  <Company>DOE GJPO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Impact Statement (EIS) Scoping Meeting</dc:title>
  <dc:creator>pricep</dc:creator>
  <cp:lastModifiedBy>wryan</cp:lastModifiedBy>
  <cp:revision>514</cp:revision>
  <dcterms:created xsi:type="dcterms:W3CDTF">2002-12-26T14:51:45Z</dcterms:created>
  <dcterms:modified xsi:type="dcterms:W3CDTF">2015-05-27T17:09:55Z</dcterms:modified>
</cp:coreProperties>
</file>